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7"/>
  </p:notesMasterIdLst>
  <p:sldIdLst>
    <p:sldId id="257" r:id="rId5"/>
    <p:sldId id="261" r:id="rId6"/>
    <p:sldId id="262" r:id="rId7"/>
    <p:sldId id="258" r:id="rId8"/>
    <p:sldId id="263" r:id="rId9"/>
    <p:sldId id="392" r:id="rId10"/>
    <p:sldId id="397" r:id="rId11"/>
    <p:sldId id="396" r:id="rId12"/>
    <p:sldId id="395" r:id="rId13"/>
    <p:sldId id="398" r:id="rId14"/>
    <p:sldId id="264" r:id="rId15"/>
    <p:sldId id="400" r:id="rId16"/>
    <p:sldId id="266" r:id="rId17"/>
    <p:sldId id="386" r:id="rId18"/>
    <p:sldId id="382" r:id="rId19"/>
    <p:sldId id="282" r:id="rId20"/>
    <p:sldId id="288" r:id="rId21"/>
    <p:sldId id="283" r:id="rId22"/>
    <p:sldId id="401" r:id="rId23"/>
    <p:sldId id="402" r:id="rId24"/>
    <p:sldId id="403" r:id="rId25"/>
    <p:sldId id="407" r:id="rId26"/>
    <p:sldId id="265" r:id="rId27"/>
    <p:sldId id="409" r:id="rId28"/>
    <p:sldId id="410" r:id="rId29"/>
    <p:sldId id="404" r:id="rId30"/>
    <p:sldId id="405" r:id="rId31"/>
    <p:sldId id="406" r:id="rId32"/>
    <p:sldId id="287" r:id="rId33"/>
    <p:sldId id="383" r:id="rId34"/>
    <p:sldId id="286" r:id="rId35"/>
    <p:sldId id="284" r:id="rId36"/>
    <p:sldId id="289" r:id="rId37"/>
    <p:sldId id="290" r:id="rId38"/>
    <p:sldId id="292" r:id="rId39"/>
    <p:sldId id="291" r:id="rId40"/>
    <p:sldId id="293" r:id="rId41"/>
    <p:sldId id="285" r:id="rId42"/>
    <p:sldId id="296" r:id="rId43"/>
    <p:sldId id="379" r:id="rId44"/>
    <p:sldId id="380" r:id="rId45"/>
    <p:sldId id="299" r:id="rId46"/>
    <p:sldId id="372" r:id="rId47"/>
    <p:sldId id="373" r:id="rId48"/>
    <p:sldId id="388" r:id="rId49"/>
    <p:sldId id="297" r:id="rId50"/>
    <p:sldId id="390" r:id="rId51"/>
    <p:sldId id="298" r:id="rId52"/>
    <p:sldId id="389" r:id="rId53"/>
    <p:sldId id="300" r:id="rId54"/>
    <p:sldId id="411" r:id="rId55"/>
    <p:sldId id="301" r:id="rId56"/>
    <p:sldId id="302" r:id="rId57"/>
    <p:sldId id="305" r:id="rId58"/>
    <p:sldId id="306" r:id="rId59"/>
    <p:sldId id="307" r:id="rId60"/>
    <p:sldId id="308" r:id="rId61"/>
    <p:sldId id="303" r:id="rId62"/>
    <p:sldId id="304" r:id="rId63"/>
    <p:sldId id="310" r:id="rId64"/>
    <p:sldId id="311" r:id="rId65"/>
    <p:sldId id="312" r:id="rId66"/>
    <p:sldId id="313" r:id="rId67"/>
    <p:sldId id="314" r:id="rId68"/>
    <p:sldId id="315" r:id="rId69"/>
    <p:sldId id="316" r:id="rId70"/>
    <p:sldId id="317" r:id="rId71"/>
    <p:sldId id="309" r:id="rId72"/>
    <p:sldId id="321" r:id="rId73"/>
    <p:sldId id="276" r:id="rId74"/>
    <p:sldId id="277" r:id="rId75"/>
    <p:sldId id="433" r:id="rId76"/>
    <p:sldId id="280" r:id="rId77"/>
    <p:sldId id="323" r:id="rId78"/>
    <p:sldId id="374" r:id="rId79"/>
    <p:sldId id="375" r:id="rId80"/>
    <p:sldId id="327" r:id="rId81"/>
    <p:sldId id="328" r:id="rId82"/>
    <p:sldId id="387" r:id="rId83"/>
    <p:sldId id="329" r:id="rId84"/>
    <p:sldId id="391" r:id="rId85"/>
    <p:sldId id="330" r:id="rId86"/>
    <p:sldId id="331" r:id="rId87"/>
    <p:sldId id="385" r:id="rId88"/>
    <p:sldId id="419" r:id="rId89"/>
    <p:sldId id="420" r:id="rId90"/>
    <p:sldId id="421" r:id="rId91"/>
    <p:sldId id="422" r:id="rId92"/>
    <p:sldId id="423" r:id="rId93"/>
    <p:sldId id="424" r:id="rId94"/>
    <p:sldId id="425" r:id="rId95"/>
    <p:sldId id="426" r:id="rId96"/>
    <p:sldId id="427" r:id="rId97"/>
    <p:sldId id="428" r:id="rId98"/>
    <p:sldId id="429" r:id="rId99"/>
    <p:sldId id="430" r:id="rId100"/>
    <p:sldId id="332" r:id="rId101"/>
    <p:sldId id="333" r:id="rId102"/>
    <p:sldId id="334" r:id="rId103"/>
    <p:sldId id="335" r:id="rId104"/>
    <p:sldId id="336" r:id="rId105"/>
    <p:sldId id="337" r:id="rId106"/>
    <p:sldId id="339" r:id="rId107"/>
    <p:sldId id="340" r:id="rId108"/>
    <p:sldId id="341" r:id="rId109"/>
    <p:sldId id="342" r:id="rId110"/>
    <p:sldId id="343" r:id="rId111"/>
    <p:sldId id="344" r:id="rId112"/>
    <p:sldId id="345" r:id="rId113"/>
    <p:sldId id="346" r:id="rId114"/>
    <p:sldId id="347" r:id="rId115"/>
    <p:sldId id="349" r:id="rId116"/>
    <p:sldId id="350" r:id="rId117"/>
    <p:sldId id="351" r:id="rId118"/>
    <p:sldId id="352" r:id="rId119"/>
    <p:sldId id="324" r:id="rId120"/>
    <p:sldId id="325" r:id="rId121"/>
    <p:sldId id="326" r:id="rId122"/>
    <p:sldId id="353" r:id="rId123"/>
    <p:sldId id="376" r:id="rId124"/>
    <p:sldId id="377" r:id="rId125"/>
    <p:sldId id="354" r:id="rId126"/>
    <p:sldId id="355" r:id="rId127"/>
    <p:sldId id="356" r:id="rId128"/>
    <p:sldId id="357" r:id="rId129"/>
    <p:sldId id="358" r:id="rId130"/>
    <p:sldId id="359" r:id="rId131"/>
    <p:sldId id="360" r:id="rId132"/>
    <p:sldId id="361" r:id="rId133"/>
    <p:sldId id="362" r:id="rId134"/>
    <p:sldId id="365" r:id="rId135"/>
    <p:sldId id="366" r:id="rId136"/>
    <p:sldId id="367" r:id="rId137"/>
    <p:sldId id="368" r:id="rId138"/>
    <p:sldId id="408" r:id="rId139"/>
    <p:sldId id="278" r:id="rId140"/>
    <p:sldId id="363" r:id="rId141"/>
    <p:sldId id="364" r:id="rId142"/>
    <p:sldId id="432" r:id="rId143"/>
    <p:sldId id="431" r:id="rId144"/>
    <p:sldId id="378" r:id="rId145"/>
    <p:sldId id="279" r:id="rId1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2D56"/>
    <a:srgbClr val="682252"/>
    <a:srgbClr val="933F79"/>
    <a:srgbClr val="A44687"/>
    <a:srgbClr val="008080"/>
    <a:srgbClr val="5E204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3" autoAdjust="0"/>
    <p:restoredTop sz="94491" autoAdjust="0"/>
  </p:normalViewPr>
  <p:slideViewPr>
    <p:cSldViewPr>
      <p:cViewPr varScale="1">
        <p:scale>
          <a:sx n="68" d="100"/>
          <a:sy n="68" d="100"/>
        </p:scale>
        <p:origin x="-1428"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03A1FB-12CB-49E6-809F-DA2D2089BF59}" type="datetimeFigureOut">
              <a:rPr lang="en-US" smtClean="0"/>
              <a:pPr/>
              <a:t>8/31/2012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8B6E77-EC63-4CD7-8F8A-914122582C5F}" type="slidenum">
              <a:rPr lang="en-US" smtClean="0"/>
              <a:pPr/>
              <a:t>‹#›</a:t>
            </a:fld>
            <a:endParaRPr lang="en-US"/>
          </a:p>
        </p:txBody>
      </p:sp>
    </p:spTree>
    <p:extLst>
      <p:ext uri="{BB962C8B-B14F-4D97-AF65-F5344CB8AC3E}">
        <p14:creationId xmlns="" xmlns:p14="http://schemas.microsoft.com/office/powerpoint/2010/main" val="1601751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a:t>
            </a:fld>
            <a:endParaRPr lang="en-US"/>
          </a:p>
        </p:txBody>
      </p:sp>
    </p:spTree>
    <p:extLst>
      <p:ext uri="{BB962C8B-B14F-4D97-AF65-F5344CB8AC3E}">
        <p14:creationId xmlns="" xmlns:p14="http://schemas.microsoft.com/office/powerpoint/2010/main" val="11548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11</a:t>
            </a:fld>
            <a:endParaRPr lang="en-US"/>
          </a:p>
        </p:txBody>
      </p:sp>
    </p:spTree>
    <p:extLst>
      <p:ext uri="{BB962C8B-B14F-4D97-AF65-F5344CB8AC3E}">
        <p14:creationId xmlns="" xmlns:p14="http://schemas.microsoft.com/office/powerpoint/2010/main" val="179812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14</a:t>
            </a:fld>
            <a:endParaRPr lang="en-US"/>
          </a:p>
        </p:txBody>
      </p:sp>
    </p:spTree>
    <p:extLst>
      <p:ext uri="{BB962C8B-B14F-4D97-AF65-F5344CB8AC3E}">
        <p14:creationId xmlns="" xmlns:p14="http://schemas.microsoft.com/office/powerpoint/2010/main" val="283457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26</a:t>
            </a:fld>
            <a:endParaRPr lang="en-US"/>
          </a:p>
        </p:txBody>
      </p:sp>
    </p:spTree>
    <p:extLst>
      <p:ext uri="{BB962C8B-B14F-4D97-AF65-F5344CB8AC3E}">
        <p14:creationId xmlns="" xmlns:p14="http://schemas.microsoft.com/office/powerpoint/2010/main" val="631660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Slid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905000"/>
            <a:ext cx="9144000" cy="11430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2400" b="1" kern="1200" dirty="0">
              <a:solidFill>
                <a:schemeClr val="bg1"/>
              </a:solidFill>
              <a:latin typeface="+mn-lt"/>
              <a:ea typeface="+mn-ea"/>
              <a:cs typeface="Arial" pitchFamily="34" charset="0"/>
            </a:endParaRPr>
          </a:p>
        </p:txBody>
      </p:sp>
      <p:sp>
        <p:nvSpPr>
          <p:cNvPr id="3" name="Rectangle 2"/>
          <p:cNvSpPr/>
          <p:nvPr/>
        </p:nvSpPr>
        <p:spPr>
          <a:xfrm>
            <a:off x="0" y="3048000"/>
            <a:ext cx="9144000" cy="1219200"/>
          </a:xfrm>
          <a:prstGeom prst="rect">
            <a:avLst/>
          </a:prstGeom>
          <a:solidFill>
            <a:srgbClr val="692D5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800" dirty="0">
              <a:latin typeface="Myriad Pro" pitchFamily="34" charset="0"/>
            </a:endParaRPr>
          </a:p>
        </p:txBody>
      </p:sp>
      <p:pic>
        <p:nvPicPr>
          <p:cNvPr id="6" name="Picture 5" descr="picture.jpg"/>
          <p:cNvPicPr>
            <a:picLocks noChangeAspect="1"/>
          </p:cNvPicPr>
          <p:nvPr userDrawn="1"/>
        </p:nvPicPr>
        <p:blipFill>
          <a:blip r:embed="rId3" cstate="print"/>
          <a:stretch>
            <a:fillRect/>
          </a:stretch>
        </p:blipFill>
        <p:spPr bwMode="auto">
          <a:xfrm>
            <a:off x="5792788" y="1752600"/>
            <a:ext cx="3046412" cy="270351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bjective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spcBef>
                <a:spcPct val="20000"/>
              </a:spcBef>
              <a:buFont typeface="Arial" pitchFamily="34" charset="0"/>
              <a:buChar char="•"/>
              <a:defRPr>
                <a:latin typeface="+mn-lt"/>
              </a:defRPr>
            </a:lvl1pPr>
            <a:lvl2pPr marL="742950" indent="-285750">
              <a:spcBef>
                <a:spcPct val="20000"/>
              </a:spcBef>
              <a:buFont typeface="Arial" charset="0"/>
              <a:buChar char="–"/>
              <a:defRPr>
                <a:latin typeface="+mn-lt"/>
              </a:defRPr>
            </a:lvl2pPr>
            <a:lvl3pPr>
              <a:defRPr>
                <a:latin typeface="+mn-lt"/>
              </a:defRPr>
            </a:lvl3pPr>
            <a:lvl4pPr>
              <a:defRPr>
                <a:latin typeface="+mn-lt"/>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itle Placeholder 1"/>
          <p:cNvSpPr>
            <a:spLocks noGrp="1"/>
          </p:cNvSpPr>
          <p:nvPr>
            <p:ph type="title"/>
          </p:nvPr>
        </p:nvSpPr>
        <p:spPr>
          <a:xfrm>
            <a:off x="1600200" y="0"/>
            <a:ext cx="75438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latin typeface="Verdana" pitchFamily="34" charset="0"/>
              </a:defRPr>
            </a:lvl1pPr>
          </a:lstStyle>
          <a:p>
            <a:r>
              <a:rPr lang="en-US" dirty="0" smtClean="0"/>
              <a:t>Click to edit Master title style</a:t>
            </a:r>
            <a:endParaRPr lang="en-GB" dirty="0"/>
          </a:p>
        </p:txBody>
      </p:sp>
      <p:sp>
        <p:nvSpPr>
          <p:cNvPr id="4" name="Slide Number Placeholder 5"/>
          <p:cNvSpPr>
            <a:spLocks noGrp="1"/>
          </p:cNvSpPr>
          <p:nvPr>
            <p:ph type="sldNum" sz="quarter" idx="10"/>
          </p:nvPr>
        </p:nvSpPr>
        <p:spPr>
          <a:xfrm>
            <a:off x="152400" y="6427787"/>
            <a:ext cx="457200" cy="277813"/>
          </a:xfrm>
          <a:prstGeom prst="rect">
            <a:avLst/>
          </a:prstGeom>
          <a:ln/>
        </p:spPr>
        <p:txBody>
          <a:bodyPr/>
          <a:lstStyle>
            <a:lvl1pPr>
              <a:defRPr sz="1400" b="0">
                <a:solidFill>
                  <a:srgbClr val="A44687"/>
                </a:solidFill>
              </a:defRPr>
            </a:lvl1pPr>
          </a:lstStyle>
          <a:p>
            <a:fld id="{47ED8886-DB3B-44F4-9A80-E6A224679F2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urse_Completion_Pag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905000"/>
            <a:ext cx="9144000" cy="11430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2400" b="1" kern="1200" dirty="0">
              <a:solidFill>
                <a:schemeClr val="bg1"/>
              </a:solidFill>
              <a:latin typeface="+mn-lt"/>
              <a:ea typeface="+mn-ea"/>
              <a:cs typeface="Arial" pitchFamily="34" charset="0"/>
            </a:endParaRPr>
          </a:p>
        </p:txBody>
      </p:sp>
      <p:sp>
        <p:nvSpPr>
          <p:cNvPr id="3" name="Rectangle 2"/>
          <p:cNvSpPr/>
          <p:nvPr/>
        </p:nvSpPr>
        <p:spPr>
          <a:xfrm>
            <a:off x="0" y="3048000"/>
            <a:ext cx="9144000" cy="1219200"/>
          </a:xfrm>
          <a:prstGeom prst="rect">
            <a:avLst/>
          </a:prstGeom>
          <a:solidFill>
            <a:srgbClr val="692D5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2800" kern="1200" dirty="0">
              <a:solidFill>
                <a:schemeClr val="lt1"/>
              </a:solidFill>
              <a:latin typeface="Myriad Pro" pitchFamily="34" charset="0"/>
              <a:ea typeface="+mn-ea"/>
              <a:cs typeface="+mn-cs"/>
            </a:endParaRPr>
          </a:p>
        </p:txBody>
      </p:sp>
      <p:pic>
        <p:nvPicPr>
          <p:cNvPr id="4" name="Picture 8" descr="present-1_03.jpg"/>
          <p:cNvPicPr>
            <a:picLocks noChangeAspect="1"/>
          </p:cNvPicPr>
          <p:nvPr/>
        </p:nvPicPr>
        <p:blipFill>
          <a:blip r:embed="rId3" cstate="print"/>
          <a:srcRect/>
          <a:stretch>
            <a:fillRect/>
          </a:stretch>
        </p:blipFill>
        <p:spPr bwMode="auto">
          <a:xfrm>
            <a:off x="5791200" y="1712913"/>
            <a:ext cx="3048000" cy="2706687"/>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7543800" cy="1143000"/>
          </a:xfrm>
        </p:spPr>
        <p:txBody>
          <a:bodyPr/>
          <a:lstStyle>
            <a:lvl1pPr>
              <a:defRPr>
                <a:latin typeface="Verdana" pitchFamily="34" charset="0"/>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Slide Number Placeholder 5"/>
          <p:cNvSpPr>
            <a:spLocks noGrp="1"/>
          </p:cNvSpPr>
          <p:nvPr>
            <p:ph type="sldNum" sz="quarter" idx="10"/>
          </p:nvPr>
        </p:nvSpPr>
        <p:spPr>
          <a:xfrm>
            <a:off x="0" y="6400800"/>
            <a:ext cx="457200" cy="277813"/>
          </a:xfrm>
          <a:prstGeom prst="rect">
            <a:avLst/>
          </a:prstGeom>
          <a:ln/>
        </p:spPr>
        <p:txBody>
          <a:bodyPr/>
          <a:lstStyle>
            <a:lvl1pPr>
              <a:defRPr>
                <a:solidFill>
                  <a:srgbClr val="A44687"/>
                </a:solidFill>
              </a:defRPr>
            </a:lvl1pPr>
          </a:lstStyle>
          <a:p>
            <a:fld id="{47ED8886-DB3B-44F4-9A80-E6A224679F2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7543800" cy="1143000"/>
          </a:xfrm>
        </p:spPr>
        <p:txBody>
          <a:bodyPr/>
          <a:lstStyle>
            <a:lvl1pPr>
              <a:defRPr>
                <a:latin typeface="Verdan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57200" y="16573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2971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4645025" y="16573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2971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Slide Number Placeholder 5"/>
          <p:cNvSpPr>
            <a:spLocks noGrp="1"/>
          </p:cNvSpPr>
          <p:nvPr>
            <p:ph type="sldNum" sz="quarter" idx="10"/>
          </p:nvPr>
        </p:nvSpPr>
        <p:spPr>
          <a:xfrm>
            <a:off x="0" y="6400800"/>
            <a:ext cx="457200" cy="277813"/>
          </a:xfrm>
          <a:prstGeom prst="rect">
            <a:avLst/>
          </a:prstGeom>
          <a:ln/>
        </p:spPr>
        <p:txBody>
          <a:bodyPr/>
          <a:lstStyle>
            <a:lvl1pPr>
              <a:defRPr>
                <a:solidFill>
                  <a:srgbClr val="A44687"/>
                </a:solidFill>
              </a:defRPr>
            </a:lvl1pPr>
          </a:lstStyle>
          <a:p>
            <a:fld id="{47ED8886-DB3B-44F4-9A80-E6A224679F2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bout_the_Author">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0" y="6473952"/>
            <a:ext cx="457200" cy="276999"/>
          </a:xfrm>
          <a:prstGeom prst="rect">
            <a:avLst/>
          </a:prstGeom>
        </p:spPr>
        <p:txBody>
          <a:bodyPr/>
          <a:lstStyle>
            <a:lvl1pPr>
              <a:defRPr>
                <a:solidFill>
                  <a:srgbClr val="A44687"/>
                </a:solidFill>
              </a:defRPr>
            </a:lvl1pPr>
          </a:lstStyle>
          <a:p>
            <a:fld id="{A04AFBC5-2B20-4E0B-9DFE-D04369A198DB}" type="slidenum">
              <a:rPr lang="en-GB" smtClean="0"/>
              <a:pPr/>
              <a:t>‹#›</a:t>
            </a:fld>
            <a:endParaRPr lang="en-GB" dirty="0"/>
          </a:p>
        </p:txBody>
      </p:sp>
      <p:sp>
        <p:nvSpPr>
          <p:cNvPr id="7" name="Rectangle 6"/>
          <p:cNvSpPr/>
          <p:nvPr userDrawn="1"/>
        </p:nvSpPr>
        <p:spPr>
          <a:xfrm>
            <a:off x="1524000" y="0"/>
            <a:ext cx="6858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b="0" dirty="0" smtClean="0">
                <a:latin typeface="Verdana" pitchFamily="34" charset="0"/>
              </a:rPr>
              <a:t>About the Author</a:t>
            </a:r>
            <a:endParaRPr lang="en-US" sz="3600" b="0" dirty="0">
              <a:latin typeface="Verdana" pitchFamily="34" charset="0"/>
            </a:endParaRPr>
          </a:p>
        </p:txBody>
      </p:sp>
      <p:graphicFrame>
        <p:nvGraphicFramePr>
          <p:cNvPr id="8" name="Group 81"/>
          <p:cNvGraphicFramePr>
            <a:graphicFrameLocks noGrp="1"/>
          </p:cNvGraphicFramePr>
          <p:nvPr userDrawn="1"/>
        </p:nvGraphicFramePr>
        <p:xfrm>
          <a:off x="533400" y="2286000"/>
          <a:ext cx="8153400" cy="1828800"/>
        </p:xfrm>
        <a:graphic>
          <a:graphicData uri="http://schemas.openxmlformats.org/drawingml/2006/table">
            <a:tbl>
              <a:tblPr/>
              <a:tblGrid>
                <a:gridCol w="1676400"/>
                <a:gridCol w="6477000"/>
              </a:tblGrid>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Created By:</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Credential Information:</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cap="none" normalizeH="0" baseline="0" dirty="0" smtClean="0">
                          <a:ln>
                            <a:noFill/>
                          </a:ln>
                          <a:solidFill>
                            <a:schemeClr val="tx1"/>
                          </a:solidFill>
                          <a:effectLst/>
                          <a:latin typeface="+mn-lt"/>
                        </a:rPr>
                        <a:t> </a:t>
                      </a: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Version and Date:</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noFill/>
                  </a:tcPr>
                </a:tc>
              </a:tr>
            </a:tbl>
          </a:graphicData>
        </a:graphic>
      </p:graphicFrame>
      <p:sp>
        <p:nvSpPr>
          <p:cNvPr id="9" name="Rectangle 8"/>
          <p:cNvSpPr/>
          <p:nvPr userDrawn="1"/>
        </p:nvSpPr>
        <p:spPr>
          <a:xfrm>
            <a:off x="1252240" y="4648200"/>
            <a:ext cx="6440481" cy="646331"/>
          </a:xfrm>
          <a:prstGeom prst="rect">
            <a:avLst/>
          </a:prstGeom>
        </p:spPr>
        <p:txBody>
          <a:bodyPr wrap="none">
            <a:spAutoFit/>
          </a:bodyPr>
          <a:lstStyle/>
          <a:p>
            <a:pPr algn="ctr">
              <a:defRPr/>
            </a:pPr>
            <a:r>
              <a:rPr lang="en-US" sz="3600" b="1" kern="10" dirty="0">
                <a:ln w="9525">
                  <a:solidFill>
                    <a:srgbClr val="3366FF"/>
                  </a:solidFill>
                  <a:round/>
                  <a:headEnd/>
                  <a:tailEnd/>
                </a:ln>
                <a:solidFill>
                  <a:srgbClr val="3188B4"/>
                </a:solidFill>
                <a:latin typeface="Tw Cen MT Condensed"/>
              </a:rPr>
              <a:t>Cognizant Certified Official Curriculum</a:t>
            </a:r>
          </a:p>
        </p:txBody>
      </p:sp>
      <p:sp>
        <p:nvSpPr>
          <p:cNvPr id="11" name="Text Placeholder 10"/>
          <p:cNvSpPr>
            <a:spLocks noGrp="1"/>
          </p:cNvSpPr>
          <p:nvPr>
            <p:ph type="body" sz="quarter" idx="13" hasCustomPrompt="1"/>
          </p:nvPr>
        </p:nvSpPr>
        <p:spPr>
          <a:xfrm>
            <a:off x="2209800" y="2286000"/>
            <a:ext cx="6477000" cy="609600"/>
          </a:xfrm>
        </p:spPr>
        <p:txBody>
          <a:bodyPr/>
          <a:lstStyle>
            <a:lvl1pPr>
              <a:buNone/>
              <a:defRPr sz="1600" baseline="0"/>
            </a:lvl1pPr>
          </a:lstStyle>
          <a:p>
            <a:pPr lvl="0"/>
            <a:r>
              <a:rPr lang="en-US" dirty="0" smtClean="0"/>
              <a:t>Click to edit Created By</a:t>
            </a:r>
            <a:endParaRPr lang="en-GB" dirty="0"/>
          </a:p>
        </p:txBody>
      </p:sp>
      <p:sp>
        <p:nvSpPr>
          <p:cNvPr id="13" name="Text Placeholder 12"/>
          <p:cNvSpPr>
            <a:spLocks noGrp="1"/>
          </p:cNvSpPr>
          <p:nvPr>
            <p:ph type="body" sz="quarter" idx="14" hasCustomPrompt="1"/>
          </p:nvPr>
        </p:nvSpPr>
        <p:spPr>
          <a:xfrm>
            <a:off x="2209800" y="2895600"/>
            <a:ext cx="6477000" cy="609600"/>
          </a:xfrm>
        </p:spPr>
        <p:txBody>
          <a:bodyPr/>
          <a:lstStyle>
            <a:lvl1pPr>
              <a:buNone/>
              <a:defRPr sz="1600"/>
            </a:lvl1pPr>
          </a:lstStyle>
          <a:p>
            <a:pPr lvl="0"/>
            <a:r>
              <a:rPr lang="en-US" dirty="0" smtClean="0"/>
              <a:t>Click to edit Credentials</a:t>
            </a:r>
            <a:endParaRPr lang="en-GB" dirty="0"/>
          </a:p>
        </p:txBody>
      </p:sp>
      <p:sp>
        <p:nvSpPr>
          <p:cNvPr id="15" name="Text Placeholder 14"/>
          <p:cNvSpPr>
            <a:spLocks noGrp="1"/>
          </p:cNvSpPr>
          <p:nvPr>
            <p:ph type="body" sz="quarter" idx="15" hasCustomPrompt="1"/>
          </p:nvPr>
        </p:nvSpPr>
        <p:spPr>
          <a:xfrm>
            <a:off x="2209800" y="3505200"/>
            <a:ext cx="6477000" cy="609600"/>
          </a:xfrm>
        </p:spPr>
        <p:txBody>
          <a:bodyPr/>
          <a:lstStyle>
            <a:lvl1pPr>
              <a:buNone/>
              <a:defRPr sz="1600"/>
            </a:lvl1pPr>
          </a:lstStyle>
          <a:p>
            <a:pPr lvl="0"/>
            <a:r>
              <a:rPr lang="en-US" dirty="0" smtClean="0"/>
              <a:t>Click to edit Version and Date</a:t>
            </a:r>
            <a:endParaRPr lang="en-GB"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Learn_How">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Verdana" pitchFamily="34" charset="0"/>
              </a:defRPr>
            </a:lvl1pPr>
          </a:lstStyle>
          <a:p>
            <a:r>
              <a:rPr lang="en-US" dirty="0" smtClean="0"/>
              <a:t>Click to edit Slide Title</a:t>
            </a:r>
            <a:endParaRPr lang="en-GB" dirty="0"/>
          </a:p>
        </p:txBody>
      </p:sp>
      <p:sp>
        <p:nvSpPr>
          <p:cNvPr id="3" name="Content Placeholder 2"/>
          <p:cNvSpPr>
            <a:spLocks noGrp="1"/>
          </p:cNvSpPr>
          <p:nvPr>
            <p:ph idx="1" hasCustomPrompt="1"/>
          </p:nvPr>
        </p:nvSpPr>
        <p:spPr/>
        <p:txBody>
          <a:bodyPr/>
          <a:lstStyle>
            <a:lvl1pPr marL="342900" indent="-342900">
              <a:spcBef>
                <a:spcPct val="20000"/>
              </a:spcBef>
              <a:buFont typeface="Arial" charset="0"/>
              <a:buChar char="•"/>
              <a:defRPr/>
            </a:lvl1pPr>
          </a:lstStyle>
          <a:p>
            <a:pPr marL="342900" indent="-342900">
              <a:spcBef>
                <a:spcPct val="20000"/>
              </a:spcBef>
              <a:buFont typeface="Arial" charset="0"/>
              <a:buChar char="•"/>
              <a:defRPr/>
            </a:pPr>
            <a:r>
              <a:rPr lang="en-US" sz="3200" dirty="0" smtClean="0">
                <a:latin typeface="+mn-lt"/>
              </a:rPr>
              <a:t>Add text here. (Topic slide starts from here)</a:t>
            </a:r>
          </a:p>
          <a:p>
            <a:pPr marL="342900" indent="-342900">
              <a:spcBef>
                <a:spcPct val="20000"/>
              </a:spcBef>
              <a:buFont typeface="Arial" charset="0"/>
              <a:buChar char="•"/>
              <a:defRPr/>
            </a:pPr>
            <a:r>
              <a:rPr lang="en-US" sz="3200" dirty="0" smtClean="0">
                <a:latin typeface="+mn-lt"/>
              </a:rPr>
              <a:t>You can add a picture, chart, or other content in the right column by clicking the appropriate button.</a:t>
            </a:r>
          </a:p>
          <a:p>
            <a:pPr marL="342900" indent="-342900">
              <a:spcBef>
                <a:spcPct val="20000"/>
              </a:spcBef>
              <a:buFont typeface="Arial" charset="0"/>
              <a:buChar char="•"/>
              <a:defRPr/>
            </a:pPr>
            <a:r>
              <a:rPr lang="en-US" sz="3200" dirty="0" smtClean="0">
                <a:latin typeface="+mn-lt"/>
              </a:rPr>
              <a:t>You may need more than one slide for each topic. To add a slide, click </a:t>
            </a:r>
            <a:r>
              <a:rPr lang="en-US" sz="3200" b="1" dirty="0" smtClean="0">
                <a:latin typeface="+mn-lt"/>
              </a:rPr>
              <a:t>New Slide</a:t>
            </a:r>
            <a:r>
              <a:rPr lang="en-US" sz="3200" dirty="0" smtClean="0">
                <a:latin typeface="+mn-lt"/>
              </a:rPr>
              <a:t> on the </a:t>
            </a:r>
            <a:r>
              <a:rPr lang="en-US" sz="3200" b="1" dirty="0" smtClean="0">
                <a:latin typeface="+mn-lt"/>
              </a:rPr>
              <a:t>Insert</a:t>
            </a:r>
            <a:r>
              <a:rPr lang="en-US" sz="3200" dirty="0" smtClean="0">
                <a:latin typeface="+mn-lt"/>
              </a:rPr>
              <a:t> menu, or press CTRL+M </a:t>
            </a:r>
            <a:r>
              <a:rPr lang="en-US" sz="3200" b="1" dirty="0" smtClean="0">
                <a:latin typeface="+mn-lt"/>
              </a:rPr>
              <a:t>and add a suitable slide depending upon the content</a:t>
            </a:r>
            <a:endParaRPr lang="en-US" sz="3200" dirty="0">
              <a:latin typeface="+mn-lt"/>
            </a:endParaRPr>
          </a:p>
        </p:txBody>
      </p:sp>
      <p:sp>
        <p:nvSpPr>
          <p:cNvPr id="6" name="Slide Number Placeholder 5"/>
          <p:cNvSpPr>
            <a:spLocks noGrp="1"/>
          </p:cNvSpPr>
          <p:nvPr>
            <p:ph type="sldNum" sz="quarter" idx="12"/>
          </p:nvPr>
        </p:nvSpPr>
        <p:spPr>
          <a:xfrm>
            <a:off x="0" y="6473952"/>
            <a:ext cx="457200" cy="276999"/>
          </a:xfrm>
          <a:prstGeom prst="rect">
            <a:avLst/>
          </a:prstGeom>
        </p:spPr>
        <p:txBody>
          <a:bodyPr/>
          <a:lstStyle>
            <a:lvl1pPr>
              <a:defRPr>
                <a:solidFill>
                  <a:srgbClr val="A44687"/>
                </a:solidFill>
              </a:defRPr>
            </a:lvl1pPr>
          </a:lstStyle>
          <a:p>
            <a:fld id="{A04AFBC5-2B20-4E0B-9DFE-D04369A198DB}"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About_the_Author">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0" y="6473952"/>
            <a:ext cx="457200" cy="276999"/>
          </a:xfrm>
          <a:prstGeom prst="rect">
            <a:avLst/>
          </a:prstGeom>
        </p:spPr>
        <p:txBody>
          <a:bodyPr/>
          <a:lstStyle>
            <a:lvl1pPr>
              <a:defRPr>
                <a:solidFill>
                  <a:srgbClr val="A44687"/>
                </a:solidFill>
              </a:defRPr>
            </a:lvl1pPr>
          </a:lstStyle>
          <a:p>
            <a:fld id="{A04AFBC5-2B20-4E0B-9DFE-D04369A198DB}" type="slidenum">
              <a:rPr lang="en-GB" smtClean="0"/>
              <a:pPr/>
              <a:t>‹#›</a:t>
            </a:fld>
            <a:endParaRPr lang="en-GB" dirty="0"/>
          </a:p>
        </p:txBody>
      </p:sp>
      <p:sp>
        <p:nvSpPr>
          <p:cNvPr id="7" name="Rectangle 6"/>
          <p:cNvSpPr/>
          <p:nvPr userDrawn="1"/>
        </p:nvSpPr>
        <p:spPr>
          <a:xfrm>
            <a:off x="1524000" y="0"/>
            <a:ext cx="6858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b="0" dirty="0" smtClean="0">
                <a:latin typeface="Verdana" pitchFamily="34" charset="0"/>
              </a:rPr>
              <a:t>About the Author</a:t>
            </a:r>
            <a:endParaRPr lang="en-US" sz="3600" b="0" dirty="0">
              <a:latin typeface="Verdana" pitchFamily="34" charset="0"/>
            </a:endParaRPr>
          </a:p>
        </p:txBody>
      </p:sp>
      <p:graphicFrame>
        <p:nvGraphicFramePr>
          <p:cNvPr id="8" name="Group 81"/>
          <p:cNvGraphicFramePr>
            <a:graphicFrameLocks noGrp="1"/>
          </p:cNvGraphicFramePr>
          <p:nvPr userDrawn="1"/>
        </p:nvGraphicFramePr>
        <p:xfrm>
          <a:off x="533400" y="2286000"/>
          <a:ext cx="8153400" cy="1828800"/>
        </p:xfrm>
        <a:graphic>
          <a:graphicData uri="http://schemas.openxmlformats.org/drawingml/2006/table">
            <a:tbl>
              <a:tblPr/>
              <a:tblGrid>
                <a:gridCol w="1676400"/>
                <a:gridCol w="6477000"/>
              </a:tblGrid>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Created By:</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Credential Information:</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cap="none" normalizeH="0" baseline="0" dirty="0" smtClean="0">
                          <a:ln>
                            <a:noFill/>
                          </a:ln>
                          <a:solidFill>
                            <a:schemeClr val="tx1"/>
                          </a:solidFill>
                          <a:effectLst/>
                          <a:latin typeface="+mn-lt"/>
                        </a:rPr>
                        <a:t> </a:t>
                      </a: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Version and Date:</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noFill/>
                  </a:tcPr>
                </a:tc>
              </a:tr>
            </a:tbl>
          </a:graphicData>
        </a:graphic>
      </p:graphicFrame>
      <p:sp>
        <p:nvSpPr>
          <p:cNvPr id="9" name="Rectangle 8"/>
          <p:cNvSpPr/>
          <p:nvPr userDrawn="1"/>
        </p:nvSpPr>
        <p:spPr>
          <a:xfrm>
            <a:off x="1252240" y="4648200"/>
            <a:ext cx="6440481" cy="646331"/>
          </a:xfrm>
          <a:prstGeom prst="rect">
            <a:avLst/>
          </a:prstGeom>
        </p:spPr>
        <p:txBody>
          <a:bodyPr wrap="none">
            <a:spAutoFit/>
          </a:bodyPr>
          <a:lstStyle/>
          <a:p>
            <a:pPr algn="ctr">
              <a:defRPr/>
            </a:pPr>
            <a:r>
              <a:rPr lang="en-US" sz="3600" b="1" kern="10" dirty="0">
                <a:ln w="9525">
                  <a:solidFill>
                    <a:srgbClr val="3366FF"/>
                  </a:solidFill>
                  <a:round/>
                  <a:headEnd/>
                  <a:tailEnd/>
                </a:ln>
                <a:solidFill>
                  <a:srgbClr val="3188B4"/>
                </a:solidFill>
                <a:latin typeface="Tw Cen MT Condensed"/>
              </a:rPr>
              <a:t>Cognizant Certified Official Curriculum</a:t>
            </a:r>
          </a:p>
        </p:txBody>
      </p:sp>
      <p:sp>
        <p:nvSpPr>
          <p:cNvPr id="11" name="Text Placeholder 10"/>
          <p:cNvSpPr>
            <a:spLocks noGrp="1"/>
          </p:cNvSpPr>
          <p:nvPr>
            <p:ph type="body" sz="quarter" idx="13" hasCustomPrompt="1"/>
          </p:nvPr>
        </p:nvSpPr>
        <p:spPr>
          <a:xfrm>
            <a:off x="2209800" y="2286000"/>
            <a:ext cx="6477000" cy="609600"/>
          </a:xfrm>
        </p:spPr>
        <p:txBody>
          <a:bodyPr/>
          <a:lstStyle>
            <a:lvl1pPr>
              <a:buNone/>
              <a:defRPr sz="1600" baseline="0"/>
            </a:lvl1pPr>
          </a:lstStyle>
          <a:p>
            <a:pPr lvl="0"/>
            <a:r>
              <a:rPr lang="en-US" dirty="0" smtClean="0"/>
              <a:t>Click to edit Created By</a:t>
            </a:r>
            <a:endParaRPr lang="en-GB" dirty="0"/>
          </a:p>
        </p:txBody>
      </p:sp>
      <p:sp>
        <p:nvSpPr>
          <p:cNvPr id="13" name="Text Placeholder 12"/>
          <p:cNvSpPr>
            <a:spLocks noGrp="1"/>
          </p:cNvSpPr>
          <p:nvPr>
            <p:ph type="body" sz="quarter" idx="14" hasCustomPrompt="1"/>
          </p:nvPr>
        </p:nvSpPr>
        <p:spPr>
          <a:xfrm>
            <a:off x="2209800" y="2895600"/>
            <a:ext cx="6477000" cy="609600"/>
          </a:xfrm>
        </p:spPr>
        <p:txBody>
          <a:bodyPr/>
          <a:lstStyle>
            <a:lvl1pPr>
              <a:buNone/>
              <a:defRPr sz="1600"/>
            </a:lvl1pPr>
          </a:lstStyle>
          <a:p>
            <a:pPr lvl="0"/>
            <a:r>
              <a:rPr lang="en-US" dirty="0" smtClean="0"/>
              <a:t>Click to edit Credentials</a:t>
            </a:r>
            <a:endParaRPr lang="en-GB" dirty="0"/>
          </a:p>
        </p:txBody>
      </p:sp>
      <p:sp>
        <p:nvSpPr>
          <p:cNvPr id="15" name="Text Placeholder 14"/>
          <p:cNvSpPr>
            <a:spLocks noGrp="1"/>
          </p:cNvSpPr>
          <p:nvPr>
            <p:ph type="body" sz="quarter" idx="15" hasCustomPrompt="1"/>
          </p:nvPr>
        </p:nvSpPr>
        <p:spPr>
          <a:xfrm>
            <a:off x="2209800" y="3505200"/>
            <a:ext cx="6477000" cy="609600"/>
          </a:xfrm>
        </p:spPr>
        <p:txBody>
          <a:bodyPr/>
          <a:lstStyle>
            <a:lvl1pPr>
              <a:buNone/>
              <a:defRPr sz="1600"/>
            </a:lvl1pPr>
          </a:lstStyle>
          <a:p>
            <a:pPr lvl="0"/>
            <a:r>
              <a:rPr lang="en-US" dirty="0" smtClean="0"/>
              <a:t>Click to edit Version and Date</a:t>
            </a:r>
            <a:endParaRPr lang="en-GB"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143000"/>
            <a:ext cx="9144000" cy="1524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1800" b="1" kern="1200" baseline="-25000" dirty="0">
              <a:solidFill>
                <a:schemeClr val="bg1"/>
              </a:solidFill>
              <a:latin typeface="Arial" pitchFamily="34" charset="0"/>
              <a:ea typeface="+mn-ea"/>
              <a:cs typeface="Arial" pitchFamily="34" charset="0"/>
            </a:endParaRPr>
          </a:p>
        </p:txBody>
      </p:sp>
      <p:sp>
        <p:nvSpPr>
          <p:cNvPr id="2" name="Title Placeholder 1"/>
          <p:cNvSpPr>
            <a:spLocks noGrp="1"/>
          </p:cNvSpPr>
          <p:nvPr>
            <p:ph type="title"/>
          </p:nvPr>
        </p:nvSpPr>
        <p:spPr>
          <a:xfrm>
            <a:off x="1600200" y="0"/>
            <a:ext cx="7543800" cy="1143000"/>
          </a:xfrm>
          <a:prstGeom prst="rect">
            <a:avLst/>
          </a:prstGeom>
          <a:noFill/>
          <a:ln>
            <a:noFill/>
          </a:ln>
        </p:spPr>
        <p:style>
          <a:lnRef idx="2">
            <a:schemeClr val="accent1">
              <a:shade val="50000"/>
            </a:schemeClr>
          </a:lnRef>
          <a:fillRef idx="1">
            <a:schemeClr val="accent1"/>
          </a:fillRef>
          <a:effectRef idx="0">
            <a:schemeClr val="accent1"/>
          </a:effectRef>
          <a:fontRef idx="none">
            <a:schemeClr val="lt1"/>
          </a:fontRef>
        </p:style>
        <p:txBody>
          <a:bodyPr anchor="ctr"/>
          <a:lstStyle/>
          <a:p>
            <a:r>
              <a:rPr lang="en-US" dirty="0" smtClean="0"/>
              <a:t>Click to edit Master title style</a:t>
            </a:r>
            <a:endParaRPr lang="en-GB" dirty="0"/>
          </a:p>
        </p:txBody>
      </p:sp>
      <p:sp>
        <p:nvSpPr>
          <p:cNvPr id="1028" name="Text Placeholder 2"/>
          <p:cNvSpPr>
            <a:spLocks noGrp="1"/>
          </p:cNvSpPr>
          <p:nvPr>
            <p:ph type="body" idx="1"/>
          </p:nvPr>
        </p:nvSpPr>
        <p:spPr bwMode="auto">
          <a:xfrm>
            <a:off x="228600" y="1609725"/>
            <a:ext cx="8686800" cy="4946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8" name="Rectangle 7"/>
          <p:cNvSpPr/>
          <p:nvPr/>
        </p:nvSpPr>
        <p:spPr>
          <a:xfrm>
            <a:off x="0" y="1295400"/>
            <a:ext cx="9144000" cy="228600"/>
          </a:xfrm>
          <a:prstGeom prst="rect">
            <a:avLst/>
          </a:prstGeom>
          <a:gradFill flip="none" rotWithShape="1">
            <a:gsLst>
              <a:gs pos="0">
                <a:srgbClr val="682252"/>
              </a:gs>
              <a:gs pos="50000">
                <a:srgbClr val="933F79">
                  <a:shade val="67500"/>
                  <a:satMod val="115000"/>
                </a:srgbClr>
              </a:gs>
              <a:gs pos="100000">
                <a:srgbClr val="933F79">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800" dirty="0">
              <a:latin typeface="Myriad Pro" pitchFamily="34" charset="0"/>
            </a:endParaRPr>
          </a:p>
        </p:txBody>
      </p:sp>
      <p:pic>
        <p:nvPicPr>
          <p:cNvPr id="9" name="Picture 13" descr="picture.jpg"/>
          <p:cNvPicPr>
            <a:picLocks noChangeAspect="1"/>
          </p:cNvPicPr>
          <p:nvPr/>
        </p:nvPicPr>
        <p:blipFill>
          <a:blip r:embed="rId11" cstate="print"/>
          <a:srcRect/>
          <a:stretch>
            <a:fillRect/>
          </a:stretch>
        </p:blipFill>
        <p:spPr bwMode="auto">
          <a:xfrm>
            <a:off x="0" y="0"/>
            <a:ext cx="1460500" cy="12954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5" r:id="rId2"/>
    <p:sldLayoutId id="2147483668" r:id="rId3"/>
    <p:sldLayoutId id="2147483670" r:id="rId4"/>
    <p:sldLayoutId id="2147483671" r:id="rId5"/>
    <p:sldLayoutId id="2147483672" r:id="rId6"/>
    <p:sldLayoutId id="2147483673" r:id="rId7"/>
    <p:sldLayoutId id="2147483687" r:id="rId8"/>
  </p:sldLayoutIdLst>
  <p:timing>
    <p:tnLst>
      <p:par>
        <p:cTn id="1" dur="indefinite" restart="never" nodeType="tmRoot"/>
      </p:par>
    </p:tnLst>
  </p:timing>
  <p:hf hdr="0" ftr="0" dt="0"/>
  <p:txStyles>
    <p:titleStyle>
      <a:lvl1pPr algn="l" rtl="0" eaLnBrk="1" fontAlgn="base" hangingPunct="1">
        <a:spcBef>
          <a:spcPct val="0"/>
        </a:spcBef>
        <a:spcAft>
          <a:spcPct val="0"/>
        </a:spcAft>
        <a:defRPr lang="en-GB" sz="3600" kern="1200" dirty="0">
          <a:solidFill>
            <a:srgbClr val="FFFFFF"/>
          </a:solidFill>
          <a:latin typeface="Verdana" pitchFamily="34" charset="0"/>
          <a:ea typeface="+mn-ea"/>
          <a:cs typeface="+mn-cs"/>
        </a:defRPr>
      </a:lvl1pPr>
      <a:lvl2pPr algn="l" rtl="0" eaLnBrk="1" fontAlgn="base" hangingPunct="1">
        <a:spcBef>
          <a:spcPct val="0"/>
        </a:spcBef>
        <a:spcAft>
          <a:spcPct val="0"/>
        </a:spcAft>
        <a:defRPr sz="3600">
          <a:solidFill>
            <a:srgbClr val="FFFFFF"/>
          </a:solidFill>
          <a:latin typeface="Monotype Corsiva" pitchFamily="66" charset="0"/>
        </a:defRPr>
      </a:lvl2pPr>
      <a:lvl3pPr algn="l" rtl="0" eaLnBrk="1" fontAlgn="base" hangingPunct="1">
        <a:spcBef>
          <a:spcPct val="0"/>
        </a:spcBef>
        <a:spcAft>
          <a:spcPct val="0"/>
        </a:spcAft>
        <a:defRPr sz="3600">
          <a:solidFill>
            <a:srgbClr val="FFFFFF"/>
          </a:solidFill>
          <a:latin typeface="Monotype Corsiva" pitchFamily="66" charset="0"/>
        </a:defRPr>
      </a:lvl3pPr>
      <a:lvl4pPr algn="l" rtl="0" eaLnBrk="1" fontAlgn="base" hangingPunct="1">
        <a:spcBef>
          <a:spcPct val="0"/>
        </a:spcBef>
        <a:spcAft>
          <a:spcPct val="0"/>
        </a:spcAft>
        <a:defRPr sz="3600">
          <a:solidFill>
            <a:srgbClr val="FFFFFF"/>
          </a:solidFill>
          <a:latin typeface="Monotype Corsiva" pitchFamily="66" charset="0"/>
        </a:defRPr>
      </a:lvl4pPr>
      <a:lvl5pPr algn="l" rtl="0" eaLnBrk="1" fontAlgn="base" hangingPunct="1">
        <a:spcBef>
          <a:spcPct val="0"/>
        </a:spcBef>
        <a:spcAft>
          <a:spcPct val="0"/>
        </a:spcAft>
        <a:defRPr sz="3600">
          <a:solidFill>
            <a:srgbClr val="FFFFFF"/>
          </a:solidFill>
          <a:latin typeface="Monotype Corsiva" pitchFamily="66" charset="0"/>
        </a:defRPr>
      </a:lvl5pPr>
      <a:lvl6pPr marL="457200" algn="l" rtl="0" eaLnBrk="1" fontAlgn="base" hangingPunct="1">
        <a:spcBef>
          <a:spcPct val="0"/>
        </a:spcBef>
        <a:spcAft>
          <a:spcPct val="0"/>
        </a:spcAft>
        <a:defRPr sz="3600">
          <a:solidFill>
            <a:srgbClr val="FFFFFF"/>
          </a:solidFill>
          <a:latin typeface="Monotype Corsiva" pitchFamily="66" charset="0"/>
        </a:defRPr>
      </a:lvl6pPr>
      <a:lvl7pPr marL="914400" algn="l" rtl="0" eaLnBrk="1" fontAlgn="base" hangingPunct="1">
        <a:spcBef>
          <a:spcPct val="0"/>
        </a:spcBef>
        <a:spcAft>
          <a:spcPct val="0"/>
        </a:spcAft>
        <a:defRPr sz="3600">
          <a:solidFill>
            <a:srgbClr val="FFFFFF"/>
          </a:solidFill>
          <a:latin typeface="Monotype Corsiva" pitchFamily="66" charset="0"/>
        </a:defRPr>
      </a:lvl7pPr>
      <a:lvl8pPr marL="1371600" algn="l" rtl="0" eaLnBrk="1" fontAlgn="base" hangingPunct="1">
        <a:spcBef>
          <a:spcPct val="0"/>
        </a:spcBef>
        <a:spcAft>
          <a:spcPct val="0"/>
        </a:spcAft>
        <a:defRPr sz="3600">
          <a:solidFill>
            <a:srgbClr val="FFFFFF"/>
          </a:solidFill>
          <a:latin typeface="Monotype Corsiva" pitchFamily="66" charset="0"/>
        </a:defRPr>
      </a:lvl8pPr>
      <a:lvl9pPr marL="1828800" algn="l" rtl="0" eaLnBrk="1" fontAlgn="base" hangingPunct="1">
        <a:spcBef>
          <a:spcPct val="0"/>
        </a:spcBef>
        <a:spcAft>
          <a:spcPct val="0"/>
        </a:spcAft>
        <a:defRPr sz="3600">
          <a:solidFill>
            <a:srgbClr val="FFFFFF"/>
          </a:solidFill>
          <a:latin typeface="Monotype Corsiva" pitchFamily="66" charset="0"/>
        </a:defRPr>
      </a:lvl9pPr>
    </p:titleStyle>
    <p:bodyStyle>
      <a:lvl1pPr marL="342900" indent="-342900" algn="l" rtl="0" eaLnBrk="1" fontAlgn="base" hangingPunct="1">
        <a:spcBef>
          <a:spcPct val="20000"/>
        </a:spcBef>
        <a:spcAft>
          <a:spcPct val="0"/>
        </a:spcAft>
        <a:buFont typeface="Arial" pitchFamily="34" charset="0"/>
        <a:buChar char="•"/>
        <a:defRPr lang="en-US" sz="2600" kern="1200" dirty="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lang="en-US" sz="2400" kern="1200" dirty="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2000" kern="1200" dirty="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800" kern="1200" dirty="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Java_(programming_language)" TargetMode="External"/><Relationship Id="rId13" Type="http://schemas.openxmlformats.org/officeDocument/2006/relationships/hyperlink" Target="http://en.wikipedia.org/wiki/Software_license" TargetMode="External"/><Relationship Id="rId3" Type="http://schemas.openxmlformats.org/officeDocument/2006/relationships/image" Target="../media/image6.png"/><Relationship Id="rId7" Type="http://schemas.openxmlformats.org/officeDocument/2006/relationships/hyperlink" Target="http://en.wikipedia.org/wiki/Programming_language" TargetMode="External"/><Relationship Id="rId12" Type="http://schemas.openxmlformats.org/officeDocument/2006/relationships/hyperlink" Target="http://en.wikipedia.org/wiki/Distributed_file_system" TargetMode="External"/><Relationship Id="rId2" Type="http://schemas.openxmlformats.org/officeDocument/2006/relationships/hyperlink" Target="http://en.wikipedia.org/wiki/Doug_Cutting" TargetMode="External"/><Relationship Id="rId16"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en.wikipedia.org/wiki/Software_release_life_cycle" TargetMode="External"/><Relationship Id="rId11" Type="http://schemas.openxmlformats.org/officeDocument/2006/relationships/hyperlink" Target="http://en.wikipedia.org/wiki/List_of_software_categories" TargetMode="External"/><Relationship Id="rId5" Type="http://schemas.openxmlformats.org/officeDocument/2006/relationships/hyperlink" Target="http://en.wikipedia.org/wiki/Apache_Software_Foundation" TargetMode="External"/><Relationship Id="rId15" Type="http://schemas.openxmlformats.org/officeDocument/2006/relationships/hyperlink" Target="http://hadoop.apache.org/" TargetMode="External"/><Relationship Id="rId10" Type="http://schemas.openxmlformats.org/officeDocument/2006/relationships/hyperlink" Target="http://en.wikipedia.org/wiki/Cross-platform" TargetMode="External"/><Relationship Id="rId4" Type="http://schemas.openxmlformats.org/officeDocument/2006/relationships/hyperlink" Target="http://en.wikipedia.org/wiki/Software_developer" TargetMode="External"/><Relationship Id="rId9" Type="http://schemas.openxmlformats.org/officeDocument/2006/relationships/hyperlink" Target="http://en.wikipedia.org/wiki/Operating_system" TargetMode="External"/><Relationship Id="rId14" Type="http://schemas.openxmlformats.org/officeDocument/2006/relationships/hyperlink" Target="http://en.wikipedia.org/wiki/Apache_Licens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hadoop.apache.org/common/docs/r0.20.2/mapred_tutorial.html" TargetMode="External"/><Relationship Id="rId2" Type="http://schemas.openxmlformats.org/officeDocument/2006/relationships/hyperlink" Target="http://hadoop.apache.org/" TargetMode="Externa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hadoop.apache.org/hdfs/"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bradhedlund.s3.amazonaws.com/2011/hadoop-network-intro/Client-Read-from-HDFS.PN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bradhedlund.s3.amazonaws.com/2011/hadoop-network-intro/HDFS-Pipleline-Write-Success.PN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bradhedlund.s3.amazonaws.com/2011/hadoop-network-intro/Client-Writes-Span-Cluster.PN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bradhedlund.s3.amazonaws.com/2011/hadoop-network-intro/Multi-bock-Replication-Pipeline.P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bradhedlund.s3.amazonaws.com/2011/hadoop-network-intro/Hadoop-Cluster.P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master:50070/"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chemeClr val="tx1"/>
                </a:solidFill>
                <a:latin typeface="Myriad Pro" pitchFamily="34" charset="0"/>
                <a:cs typeface="Arial" pitchFamily="34" charset="0"/>
              </a:rPr>
              <a:t>Hadoop</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smtClean="0">
                <a:solidFill>
                  <a:schemeClr val="bg1"/>
                </a:solidFill>
                <a:latin typeface="Cambria" pitchFamily="18" charset="0"/>
                <a:ea typeface="+mj-ea"/>
                <a:cs typeface="+mj-cs"/>
              </a:rPr>
              <a:t>Session I - </a:t>
            </a:r>
            <a:r>
              <a:rPr lang="en-US" sz="2400" dirty="0" err="1" smtClean="0">
                <a:solidFill>
                  <a:schemeClr val="bg1"/>
                </a:solidFill>
                <a:latin typeface="Cambria" pitchFamily="18" charset="0"/>
                <a:ea typeface="+mj-ea"/>
                <a:cs typeface="+mj-cs"/>
              </a:rPr>
              <a:t>Hadoop</a:t>
            </a:r>
            <a:r>
              <a:rPr lang="en-US" sz="2400" dirty="0" smtClean="0">
                <a:solidFill>
                  <a:schemeClr val="bg1"/>
                </a:solidFill>
                <a:latin typeface="Cambria" pitchFamily="18" charset="0"/>
                <a:ea typeface="+mj-ea"/>
                <a:cs typeface="+mj-cs"/>
              </a:rPr>
              <a:t> Overview</a:t>
            </a:r>
            <a:endParaRPr lang="en-US" sz="24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692D56"/>
              </a:solidFill>
              <a:effectLst/>
              <a:uLnTx/>
              <a:uFillTx/>
              <a:latin typeface="Arial Narrow"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b="1" dirty="0"/>
              <a:t>Client-server: </a:t>
            </a:r>
            <a:r>
              <a:rPr lang="en-US" sz="1600" dirty="0"/>
              <a:t>Smart client code contacts the server for data then formats and displays it to the user. Input at the client is committed back to the server when it represents a permanent change.</a:t>
            </a:r>
          </a:p>
          <a:p>
            <a:r>
              <a:rPr lang="en-US" sz="1800" b="1" dirty="0"/>
              <a:t>3-tier architecture:</a:t>
            </a:r>
            <a:r>
              <a:rPr lang="en-US" sz="1600" dirty="0"/>
              <a:t> Three tier systems move the client intelligence to a middle tier so that stateless clients can be used. This simplifies application deployment. Most web applications are 3-Tier.</a:t>
            </a:r>
          </a:p>
          <a:p>
            <a:r>
              <a:rPr lang="en-US" sz="1800" b="1" dirty="0"/>
              <a:t>n-tier architecture: </a:t>
            </a:r>
            <a:r>
              <a:rPr lang="en-US" sz="1600" dirty="0"/>
              <a:t>n-tier refers typically to web applications which further forward their requests to other enterprise services. This type of application is the one most responsible for the success of application servers.</a:t>
            </a:r>
          </a:p>
          <a:p>
            <a:r>
              <a:rPr lang="en-US" sz="1800" b="1" dirty="0"/>
              <a:t>highly coupled (clustered): </a:t>
            </a:r>
            <a:r>
              <a:rPr lang="en-US" sz="1600" dirty="0"/>
              <a:t>refers typically to a cluster of machines that closely work together, running a shared process in parallel. The task is subdivided in parts that are made individually by each one and then put back together to make the final result.</a:t>
            </a:r>
          </a:p>
          <a:p>
            <a:r>
              <a:rPr lang="en-US" sz="1800" b="1" dirty="0"/>
              <a:t>Peer-to-peer:</a:t>
            </a:r>
            <a:r>
              <a:rPr lang="en-US" sz="1600" dirty="0"/>
              <a:t> an architecture where there is no special machine or machines that provide a service or manage the network resources. Instead all responsibilities are uniformly divided among all machines, known as peers. Peers can serve both as clients and servers.</a:t>
            </a:r>
          </a:p>
          <a:p>
            <a:r>
              <a:rPr lang="en-US" sz="1800" b="1" dirty="0"/>
              <a:t>Space based: </a:t>
            </a:r>
            <a:r>
              <a:rPr lang="en-US" sz="1600" dirty="0"/>
              <a:t>refers to an infrastructure that creates the illusion (virtualization) of one single address-space. Data are transparently replicated according to application needs. Decoupling in time, space and reference is achieved.</a:t>
            </a:r>
            <a:endParaRPr lang="en-US" sz="1600" dirty="0" smtClean="0"/>
          </a:p>
        </p:txBody>
      </p:sp>
      <p:sp>
        <p:nvSpPr>
          <p:cNvPr id="3" name="Title 2"/>
          <p:cNvSpPr>
            <a:spLocks noGrp="1"/>
          </p:cNvSpPr>
          <p:nvPr>
            <p:ph type="title"/>
          </p:nvPr>
        </p:nvSpPr>
        <p:spPr/>
        <p:txBody>
          <a:bodyPr>
            <a:normAutofit fontScale="90000"/>
          </a:bodyPr>
          <a:lstStyle/>
          <a:p>
            <a:r>
              <a:rPr lang="en-US" dirty="0" smtClean="0"/>
              <a:t>Distributed Computing - Architecture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10</a:t>
            </a:fld>
            <a:endParaRPr lang="en-US" dirty="0"/>
          </a:p>
        </p:txBody>
      </p:sp>
    </p:spTree>
    <p:extLst>
      <p:ext uri="{BB962C8B-B14F-4D97-AF65-F5344CB8AC3E}">
        <p14:creationId xmlns="" xmlns:p14="http://schemas.microsoft.com/office/powerpoint/2010/main" val="17650349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err="1"/>
              <a:t>Tasktrackers</a:t>
            </a:r>
            <a:r>
              <a:rPr lang="en-US" sz="1800" dirty="0"/>
              <a:t> run a simple loop that periodically sends heartbeat method calls to the </a:t>
            </a:r>
            <a:r>
              <a:rPr lang="en-US" sz="1800" dirty="0" err="1"/>
              <a:t>jobtracker</a:t>
            </a:r>
            <a:r>
              <a:rPr lang="en-US" sz="1800" dirty="0"/>
              <a:t>. Heartbeats tell the </a:t>
            </a:r>
            <a:r>
              <a:rPr lang="en-US" sz="1800" dirty="0" err="1"/>
              <a:t>jobtracker</a:t>
            </a:r>
            <a:r>
              <a:rPr lang="en-US" sz="1800" dirty="0"/>
              <a:t> that a tasktracker is alive.</a:t>
            </a:r>
          </a:p>
          <a:p>
            <a:endParaRPr lang="en-US" sz="1800" dirty="0"/>
          </a:p>
          <a:p>
            <a:r>
              <a:rPr lang="en-US" sz="1800" dirty="0"/>
              <a:t>As a part of the heartbeat, a tasktracker will indicate whether it is ready to run a new task, and if it is, the </a:t>
            </a:r>
            <a:r>
              <a:rPr lang="en-US" sz="1800" dirty="0" err="1"/>
              <a:t>jobtracker</a:t>
            </a:r>
            <a:r>
              <a:rPr lang="en-US" sz="1800" dirty="0"/>
              <a:t> will allocate it a task, which it communicates to the tasktracker using the heartbeat return value.</a:t>
            </a:r>
          </a:p>
          <a:p>
            <a:endParaRPr lang="en-US" sz="1800" dirty="0"/>
          </a:p>
          <a:p>
            <a:r>
              <a:rPr lang="en-US" sz="1800" dirty="0" err="1"/>
              <a:t>Tasktrackers</a:t>
            </a:r>
            <a:r>
              <a:rPr lang="en-US" sz="1800" dirty="0"/>
              <a:t> have a fixed number of slots for map tasks and for reduce tasks</a:t>
            </a:r>
            <a:r>
              <a:rPr lang="en-US" dirty="0"/>
              <a:t>.</a:t>
            </a:r>
          </a:p>
          <a:p>
            <a:endParaRPr lang="en-US" dirty="0"/>
          </a:p>
        </p:txBody>
      </p:sp>
      <p:sp>
        <p:nvSpPr>
          <p:cNvPr id="3" name="Title 2"/>
          <p:cNvSpPr>
            <a:spLocks noGrp="1"/>
          </p:cNvSpPr>
          <p:nvPr>
            <p:ph type="title"/>
          </p:nvPr>
        </p:nvSpPr>
        <p:spPr/>
        <p:txBody>
          <a:bodyPr/>
          <a:lstStyle/>
          <a:p>
            <a:r>
              <a:rPr lang="en-US" dirty="0" smtClean="0"/>
              <a:t>Task Assignment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100</a:t>
            </a:fld>
            <a:endParaRPr lang="en-US" dirty="0"/>
          </a:p>
        </p:txBody>
      </p:sp>
    </p:spTree>
    <p:extLst>
      <p:ext uri="{BB962C8B-B14F-4D97-AF65-F5344CB8AC3E}">
        <p14:creationId xmlns="" xmlns:p14="http://schemas.microsoft.com/office/powerpoint/2010/main" val="268112249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ct val="0"/>
              </a:spcBef>
            </a:pPr>
            <a:r>
              <a:rPr lang="en-US" sz="1800" dirty="0"/>
              <a:t>The job JAR is copied from the shared </a:t>
            </a:r>
            <a:r>
              <a:rPr lang="en-US" sz="1800" dirty="0" err="1"/>
              <a:t>filesystem</a:t>
            </a:r>
            <a:r>
              <a:rPr lang="en-US" sz="1800" dirty="0"/>
              <a:t> to the </a:t>
            </a:r>
            <a:r>
              <a:rPr lang="en-US" sz="1800" dirty="0" err="1"/>
              <a:t>tasktracker’s</a:t>
            </a:r>
            <a:r>
              <a:rPr lang="en-US" sz="1800" dirty="0"/>
              <a:t> </a:t>
            </a:r>
            <a:r>
              <a:rPr lang="en-US" sz="1800" dirty="0" err="1"/>
              <a:t>filesystem</a:t>
            </a:r>
            <a:r>
              <a:rPr lang="en-US" sz="1800" dirty="0"/>
              <a:t> creates a local working directory for the task, and un-jars the contents of the JAR into this directory.</a:t>
            </a:r>
          </a:p>
          <a:p>
            <a:pPr>
              <a:spcBef>
                <a:spcPct val="0"/>
              </a:spcBef>
            </a:pPr>
            <a:endParaRPr lang="en-US" sz="1800" dirty="0"/>
          </a:p>
          <a:p>
            <a:pPr>
              <a:spcBef>
                <a:spcPct val="0"/>
              </a:spcBef>
            </a:pPr>
            <a:r>
              <a:rPr lang="en-US" sz="1800" dirty="0"/>
              <a:t>Creates an instance of </a:t>
            </a:r>
            <a:r>
              <a:rPr lang="en-US" sz="1800" dirty="0" err="1"/>
              <a:t>TaskRunner</a:t>
            </a:r>
            <a:r>
              <a:rPr lang="en-US" sz="1800" dirty="0"/>
              <a:t> to run the task</a:t>
            </a:r>
            <a:r>
              <a:rPr lang="en-US" sz="1800" dirty="0" smtClean="0"/>
              <a:t>.</a:t>
            </a:r>
          </a:p>
          <a:p>
            <a:pPr>
              <a:spcBef>
                <a:spcPct val="0"/>
              </a:spcBef>
            </a:pPr>
            <a:endParaRPr lang="en-US" sz="1800" dirty="0"/>
          </a:p>
          <a:p>
            <a:pPr>
              <a:spcBef>
                <a:spcPct val="0"/>
              </a:spcBef>
            </a:pPr>
            <a:r>
              <a:rPr lang="en-US" sz="1800" dirty="0" err="1"/>
              <a:t>TaskRunner</a:t>
            </a:r>
            <a:r>
              <a:rPr lang="en-US" sz="1800" dirty="0"/>
              <a:t> launches a new Java Virtual Machine  to run each task in, so that any bugs in the user-defined map and reduce functions don’t affect the </a:t>
            </a:r>
            <a:r>
              <a:rPr lang="en-US" sz="1800" dirty="0" err="1"/>
              <a:t>tasktracker</a:t>
            </a:r>
            <a:r>
              <a:rPr lang="en-US" sz="1800" dirty="0" smtClean="0"/>
              <a:t>.</a:t>
            </a:r>
          </a:p>
          <a:p>
            <a:pPr>
              <a:spcBef>
                <a:spcPct val="0"/>
              </a:spcBef>
            </a:pPr>
            <a:endParaRPr lang="en-US" sz="1800" dirty="0"/>
          </a:p>
          <a:p>
            <a:pPr>
              <a:spcBef>
                <a:spcPct val="0"/>
              </a:spcBef>
            </a:pPr>
            <a:r>
              <a:rPr lang="en-US" sz="1800" dirty="0"/>
              <a:t>The child process communicates with its parent through the umbilical interface</a:t>
            </a:r>
          </a:p>
        </p:txBody>
      </p:sp>
      <p:sp>
        <p:nvSpPr>
          <p:cNvPr id="3" name="Title 2"/>
          <p:cNvSpPr>
            <a:spLocks noGrp="1"/>
          </p:cNvSpPr>
          <p:nvPr>
            <p:ph type="title"/>
          </p:nvPr>
        </p:nvSpPr>
        <p:spPr/>
        <p:txBody>
          <a:bodyPr/>
          <a:lstStyle/>
          <a:p>
            <a:r>
              <a:rPr lang="en-US" dirty="0"/>
              <a:t>Task Execution</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101</a:t>
            </a:fld>
            <a:endParaRPr lang="en-US" dirty="0"/>
          </a:p>
        </p:txBody>
      </p:sp>
    </p:spTree>
    <p:extLst>
      <p:ext uri="{BB962C8B-B14F-4D97-AF65-F5344CB8AC3E}">
        <p14:creationId xmlns="" xmlns:p14="http://schemas.microsoft.com/office/powerpoint/2010/main" val="17955006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ct val="0"/>
              </a:spcBef>
            </a:pPr>
            <a:r>
              <a:rPr lang="en-US" sz="1800" dirty="0"/>
              <a:t>If a task reports progress, it sets a flag to indicate that the status change should be sent to the tasktracker.</a:t>
            </a:r>
          </a:p>
          <a:p>
            <a:pPr>
              <a:spcBef>
                <a:spcPct val="0"/>
              </a:spcBef>
            </a:pPr>
            <a:endParaRPr lang="en-US" sz="1800" dirty="0"/>
          </a:p>
          <a:p>
            <a:pPr>
              <a:spcBef>
                <a:spcPct val="0"/>
              </a:spcBef>
            </a:pPr>
            <a:r>
              <a:rPr lang="en-US" sz="1800" dirty="0"/>
              <a:t>The flag is checked in a separate thread every three seconds, and if set it notifies the tasktracker.</a:t>
            </a:r>
          </a:p>
          <a:p>
            <a:pPr>
              <a:spcBef>
                <a:spcPct val="0"/>
              </a:spcBef>
            </a:pPr>
            <a:endParaRPr lang="en-US" sz="1800" dirty="0"/>
          </a:p>
          <a:p>
            <a:pPr>
              <a:spcBef>
                <a:spcPct val="0"/>
              </a:spcBef>
            </a:pPr>
            <a:r>
              <a:rPr lang="en-US" sz="1800" dirty="0"/>
              <a:t>The tasktracker is sending heartbeats to the </a:t>
            </a:r>
            <a:r>
              <a:rPr lang="en-US" sz="1800" dirty="0" err="1"/>
              <a:t>jobtracker</a:t>
            </a:r>
            <a:r>
              <a:rPr lang="en-US" sz="1800" dirty="0"/>
              <a:t> every five seconds for the current task status.</a:t>
            </a:r>
          </a:p>
          <a:p>
            <a:pPr>
              <a:spcBef>
                <a:spcPct val="0"/>
              </a:spcBef>
            </a:pPr>
            <a:endParaRPr lang="en-US" sz="1800" dirty="0"/>
          </a:p>
          <a:p>
            <a:pPr>
              <a:spcBef>
                <a:spcPct val="0"/>
              </a:spcBef>
            </a:pPr>
            <a:r>
              <a:rPr lang="en-US" sz="1800" dirty="0"/>
              <a:t>The </a:t>
            </a:r>
            <a:r>
              <a:rPr lang="en-US" sz="1800" dirty="0" err="1"/>
              <a:t>jobtracker</a:t>
            </a:r>
            <a:r>
              <a:rPr lang="en-US" sz="1800" dirty="0"/>
              <a:t> combines these updates to produce a global view of the status of all the jobs being run and their constituent tasks</a:t>
            </a:r>
            <a:r>
              <a:rPr lang="en-US" sz="1800" dirty="0" smtClean="0"/>
              <a:t>.</a:t>
            </a:r>
          </a:p>
          <a:p>
            <a:pPr>
              <a:spcBef>
                <a:spcPct val="0"/>
              </a:spcBef>
            </a:pPr>
            <a:endParaRPr lang="en-US" sz="1800" dirty="0"/>
          </a:p>
          <a:p>
            <a:pPr>
              <a:spcBef>
                <a:spcPct val="0"/>
              </a:spcBef>
            </a:pPr>
            <a:r>
              <a:rPr lang="en-US" sz="1800" dirty="0" err="1"/>
              <a:t>JobClient</a:t>
            </a:r>
            <a:r>
              <a:rPr lang="en-US" sz="1800" dirty="0"/>
              <a:t> receives the latest status by polling the </a:t>
            </a:r>
            <a:r>
              <a:rPr lang="en-US" sz="1800" dirty="0" err="1"/>
              <a:t>jobtracker</a:t>
            </a:r>
            <a:r>
              <a:rPr lang="en-US" sz="1800" dirty="0"/>
              <a:t> every second.</a:t>
            </a:r>
          </a:p>
          <a:p>
            <a:pPr marL="0" indent="0">
              <a:spcBef>
                <a:spcPct val="0"/>
              </a:spcBef>
              <a:buNone/>
            </a:pPr>
            <a:endParaRPr lang="en-US" sz="1800" dirty="0"/>
          </a:p>
        </p:txBody>
      </p:sp>
      <p:sp>
        <p:nvSpPr>
          <p:cNvPr id="3" name="Title 2"/>
          <p:cNvSpPr>
            <a:spLocks noGrp="1"/>
          </p:cNvSpPr>
          <p:nvPr>
            <p:ph type="title"/>
          </p:nvPr>
        </p:nvSpPr>
        <p:spPr/>
        <p:txBody>
          <a:bodyPr/>
          <a:lstStyle/>
          <a:p>
            <a:r>
              <a:rPr lang="en-US" dirty="0"/>
              <a:t>Progress and Status Updates</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102</a:t>
            </a:fld>
            <a:endParaRPr lang="en-US" dirty="0"/>
          </a:p>
        </p:txBody>
      </p:sp>
    </p:spTree>
    <p:extLst>
      <p:ext uri="{BB962C8B-B14F-4D97-AF65-F5344CB8AC3E}">
        <p14:creationId xmlns="" xmlns:p14="http://schemas.microsoft.com/office/powerpoint/2010/main" val="38622249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When the </a:t>
            </a:r>
            <a:r>
              <a:rPr lang="en-US" sz="1800" dirty="0" err="1"/>
              <a:t>jobtracker</a:t>
            </a:r>
            <a:r>
              <a:rPr lang="en-US" sz="1800" dirty="0"/>
              <a:t> receives a notification that the last task for a job is complete, it changes the status for the job to “successful.”</a:t>
            </a:r>
          </a:p>
          <a:p>
            <a:endParaRPr lang="en-US" sz="1800" dirty="0"/>
          </a:p>
          <a:p>
            <a:r>
              <a:rPr lang="en-US" sz="1800" dirty="0" smtClean="0"/>
              <a:t>When the </a:t>
            </a:r>
            <a:r>
              <a:rPr lang="en-US" sz="1800" dirty="0" err="1"/>
              <a:t>JobClient</a:t>
            </a:r>
            <a:r>
              <a:rPr lang="en-US" sz="1800" dirty="0"/>
              <a:t> polls for status</a:t>
            </a:r>
            <a:r>
              <a:rPr lang="en-US" sz="1800" dirty="0" smtClean="0"/>
              <a:t>, it </a:t>
            </a:r>
            <a:r>
              <a:rPr lang="en-US" sz="1800" dirty="0"/>
              <a:t>learns that the job has completed successfully, so it prints a message to tell the user, and then returns from the </a:t>
            </a:r>
            <a:r>
              <a:rPr lang="en-US" sz="1800" dirty="0" err="1"/>
              <a:t>runJob</a:t>
            </a:r>
            <a:r>
              <a:rPr lang="en-US" sz="1800" dirty="0"/>
              <a:t>() method</a:t>
            </a:r>
          </a:p>
        </p:txBody>
      </p:sp>
      <p:sp>
        <p:nvSpPr>
          <p:cNvPr id="3" name="Title 2"/>
          <p:cNvSpPr>
            <a:spLocks noGrp="1"/>
          </p:cNvSpPr>
          <p:nvPr>
            <p:ph type="title"/>
          </p:nvPr>
        </p:nvSpPr>
        <p:spPr/>
        <p:txBody>
          <a:bodyPr/>
          <a:lstStyle/>
          <a:p>
            <a:r>
              <a:rPr lang="en-US" dirty="0"/>
              <a:t>Job Completion</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103</a:t>
            </a:fld>
            <a:endParaRPr lang="en-US" dirty="0"/>
          </a:p>
        </p:txBody>
      </p:sp>
    </p:spTree>
    <p:extLst>
      <p:ext uri="{BB962C8B-B14F-4D97-AF65-F5344CB8AC3E}">
        <p14:creationId xmlns="" xmlns:p14="http://schemas.microsoft.com/office/powerpoint/2010/main" val="13551016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Early versions of Hadoop had a very simple approach to scheduling users’ jobs: they ran in order of submission, using a FIFO scheduler.</a:t>
            </a:r>
          </a:p>
          <a:p>
            <a:endParaRPr lang="en-US" sz="1800" dirty="0"/>
          </a:p>
          <a:p>
            <a:r>
              <a:rPr lang="en-US" sz="1800" dirty="0"/>
              <a:t>Later on, the ability to set a job’s priority was added, via the </a:t>
            </a:r>
            <a:r>
              <a:rPr lang="en-US" sz="1800" dirty="0" err="1"/>
              <a:t>mapred.job.priority</a:t>
            </a:r>
            <a:r>
              <a:rPr lang="en-US" sz="1800" dirty="0"/>
              <a:t> property or the </a:t>
            </a:r>
            <a:r>
              <a:rPr lang="en-US" sz="1800" dirty="0" err="1"/>
              <a:t>setJobPriority</a:t>
            </a:r>
            <a:r>
              <a:rPr lang="en-US" sz="1800" dirty="0"/>
              <a:t>() method on </a:t>
            </a:r>
            <a:r>
              <a:rPr lang="en-US" sz="1800" dirty="0" err="1"/>
              <a:t>JobClient</a:t>
            </a:r>
            <a:r>
              <a:rPr lang="en-US" sz="1800" dirty="0"/>
              <a:t> (both of which take one of the values VERY_HIGH, HIGH, NORMAL, LOW, VERY_LOW).</a:t>
            </a:r>
          </a:p>
          <a:p>
            <a:pPr>
              <a:buNone/>
            </a:pPr>
            <a:endParaRPr lang="en-US" sz="1800" dirty="0"/>
          </a:p>
          <a:p>
            <a:r>
              <a:rPr lang="en-US" sz="1800" dirty="0"/>
              <a:t>Default  - FIFO Scheduler</a:t>
            </a:r>
          </a:p>
          <a:p>
            <a:endParaRPr lang="en-US" sz="1800" dirty="0"/>
          </a:p>
        </p:txBody>
      </p:sp>
      <p:sp>
        <p:nvSpPr>
          <p:cNvPr id="3" name="Title 2"/>
          <p:cNvSpPr>
            <a:spLocks noGrp="1"/>
          </p:cNvSpPr>
          <p:nvPr>
            <p:ph type="title"/>
          </p:nvPr>
        </p:nvSpPr>
        <p:spPr/>
        <p:txBody>
          <a:bodyPr/>
          <a:lstStyle/>
          <a:p>
            <a:r>
              <a:rPr lang="en-US" dirty="0"/>
              <a:t>Job Scheduling</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104</a:t>
            </a:fld>
            <a:endParaRPr lang="en-US" dirty="0"/>
          </a:p>
        </p:txBody>
      </p:sp>
    </p:spTree>
    <p:extLst>
      <p:ext uri="{BB962C8B-B14F-4D97-AF65-F5344CB8AC3E}">
        <p14:creationId xmlns="" xmlns:p14="http://schemas.microsoft.com/office/powerpoint/2010/main" val="25959133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The Fair Scheduler aims to give every user a fair share of the cluster capacity over time. If a single job is running, it gets all of the cluster. As more jobs are submitted, free task slots are given to the jobs in such a way as to give each user a fair share of the cluster.</a:t>
            </a:r>
          </a:p>
          <a:p>
            <a:endParaRPr lang="en-US" sz="1800" dirty="0" smtClean="0"/>
          </a:p>
          <a:p>
            <a:r>
              <a:rPr lang="en-US" sz="1800" dirty="0" smtClean="0"/>
              <a:t>Jobs </a:t>
            </a:r>
            <a:r>
              <a:rPr lang="en-US" sz="1800" dirty="0"/>
              <a:t>are placed in pools, and by default, each user gets their own pool. A user who submits more jobs than a second user will not get any more cluster resources than the second, on average.</a:t>
            </a:r>
          </a:p>
          <a:p>
            <a:endParaRPr lang="en-US" dirty="0"/>
          </a:p>
        </p:txBody>
      </p:sp>
      <p:sp>
        <p:nvSpPr>
          <p:cNvPr id="3" name="Title 2"/>
          <p:cNvSpPr>
            <a:spLocks noGrp="1"/>
          </p:cNvSpPr>
          <p:nvPr>
            <p:ph type="title"/>
          </p:nvPr>
        </p:nvSpPr>
        <p:spPr/>
        <p:txBody>
          <a:bodyPr/>
          <a:lstStyle/>
          <a:p>
            <a:r>
              <a:rPr lang="en-US" dirty="0"/>
              <a:t>The Fair Scheduler</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105</a:t>
            </a:fld>
            <a:endParaRPr lang="en-US" dirty="0"/>
          </a:p>
        </p:txBody>
      </p:sp>
    </p:spTree>
    <p:extLst>
      <p:ext uri="{BB962C8B-B14F-4D97-AF65-F5344CB8AC3E}">
        <p14:creationId xmlns="" xmlns:p14="http://schemas.microsoft.com/office/powerpoint/2010/main" val="17500377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Grp="1" noChangeAspect="1" noChangeArrowheads="1"/>
          </p:cNvPicPr>
          <p:nvPr>
            <p:ph idx="1"/>
          </p:nvPr>
        </p:nvPicPr>
        <p:blipFill>
          <a:blip r:embed="rId2" cstate="print"/>
          <a:srcRect/>
          <a:stretch>
            <a:fillRect/>
          </a:stretch>
        </p:blipFill>
        <p:spPr bwMode="auto">
          <a:xfrm>
            <a:off x="838200" y="2514600"/>
            <a:ext cx="7425031" cy="3327400"/>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a:t>Mapreduce Internals</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106</a:t>
            </a:fld>
            <a:endParaRPr lang="en-US" dirty="0"/>
          </a:p>
        </p:txBody>
      </p:sp>
    </p:spTree>
    <p:extLst>
      <p:ext uri="{BB962C8B-B14F-4D97-AF65-F5344CB8AC3E}">
        <p14:creationId xmlns="" xmlns:p14="http://schemas.microsoft.com/office/powerpoint/2010/main" val="20526253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When the map function starts producing output, it is not simply written to disk.</a:t>
            </a:r>
          </a:p>
          <a:p>
            <a:endParaRPr lang="en-US" sz="1800" dirty="0" smtClean="0"/>
          </a:p>
          <a:p>
            <a:r>
              <a:rPr lang="en-US" sz="1800" dirty="0" smtClean="0"/>
              <a:t>Each </a:t>
            </a:r>
            <a:r>
              <a:rPr lang="en-US" sz="1800" dirty="0"/>
              <a:t>map task has a circular memory buffer that it writes the output to. The buffer is 100 MB by default, a size which can be tuned by changing the </a:t>
            </a:r>
            <a:r>
              <a:rPr lang="en-US" sz="1800" dirty="0" err="1"/>
              <a:t>io.sort.mb</a:t>
            </a:r>
            <a:r>
              <a:rPr lang="en-US" sz="1800" dirty="0"/>
              <a:t> property</a:t>
            </a:r>
          </a:p>
          <a:p>
            <a:endParaRPr lang="en-US" sz="1800" dirty="0" smtClean="0"/>
          </a:p>
          <a:p>
            <a:r>
              <a:rPr lang="en-US" sz="1800" dirty="0" smtClean="0"/>
              <a:t>When </a:t>
            </a:r>
            <a:r>
              <a:rPr lang="en-US" sz="1800" dirty="0"/>
              <a:t>the contents of the buffer reaches a certain threshold size (</a:t>
            </a:r>
            <a:r>
              <a:rPr lang="en-US" sz="1800" dirty="0" err="1"/>
              <a:t>io.sort.spill.per</a:t>
            </a:r>
            <a:r>
              <a:rPr lang="en-US" sz="1800" dirty="0"/>
              <a:t> cent, default 0.80, or 80%) a background thread will start to spill the contents to disk.</a:t>
            </a:r>
          </a:p>
          <a:p>
            <a:endParaRPr lang="en-US" sz="1800" dirty="0" smtClean="0"/>
          </a:p>
          <a:p>
            <a:r>
              <a:rPr lang="en-US" sz="1800" dirty="0" smtClean="0"/>
              <a:t>Map </a:t>
            </a:r>
            <a:r>
              <a:rPr lang="en-US" sz="1800" dirty="0"/>
              <a:t>outputs will continue to be written to the buffer while the spill takes place, but if the buffer fills up during this time, the map will block until the spill is complete</a:t>
            </a:r>
            <a:r>
              <a:rPr lang="en-US" sz="1800" dirty="0" smtClean="0"/>
              <a:t>.</a:t>
            </a:r>
          </a:p>
          <a:p>
            <a:endParaRPr lang="en-US" sz="1800" dirty="0"/>
          </a:p>
          <a:p>
            <a:r>
              <a:rPr lang="en-US" sz="1800" dirty="0"/>
              <a:t>Before it writes to disk, the thread first divides the data into partitions corresponding to the reducers that they will ultimately be sent to. Within each partition, the background thread performs an in-memory sort by key, and if there is a combiner function, it is run on the output of the sort.</a:t>
            </a:r>
          </a:p>
          <a:p>
            <a:endParaRPr lang="en-US" sz="1800" dirty="0"/>
          </a:p>
        </p:txBody>
      </p:sp>
      <p:sp>
        <p:nvSpPr>
          <p:cNvPr id="3" name="Title 2"/>
          <p:cNvSpPr>
            <a:spLocks noGrp="1"/>
          </p:cNvSpPr>
          <p:nvPr>
            <p:ph type="title"/>
          </p:nvPr>
        </p:nvSpPr>
        <p:spPr/>
        <p:txBody>
          <a:bodyPr/>
          <a:lstStyle/>
          <a:p>
            <a:r>
              <a:rPr lang="en-US" dirty="0"/>
              <a:t>The Map Side</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107</a:t>
            </a:fld>
            <a:endParaRPr lang="en-US" dirty="0"/>
          </a:p>
        </p:txBody>
      </p:sp>
    </p:spTree>
    <p:extLst>
      <p:ext uri="{BB962C8B-B14F-4D97-AF65-F5344CB8AC3E}">
        <p14:creationId xmlns="" xmlns:p14="http://schemas.microsoft.com/office/powerpoint/2010/main" val="24476598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err="1"/>
              <a:t>MapReduce</a:t>
            </a:r>
            <a:r>
              <a:rPr lang="en-US" sz="1800" dirty="0"/>
              <a:t> makes the guarantee that the input to every reducer is sorted by key.</a:t>
            </a:r>
          </a:p>
          <a:p>
            <a:endParaRPr lang="en-US" sz="1800" dirty="0"/>
          </a:p>
          <a:p>
            <a:r>
              <a:rPr lang="en-US" sz="1800" dirty="0"/>
              <a:t>The process by which the system performs the sort—and transfers the map outputs to the reducers as inputs—is known as the Shuffle.</a:t>
            </a:r>
          </a:p>
        </p:txBody>
      </p:sp>
      <p:sp>
        <p:nvSpPr>
          <p:cNvPr id="3" name="Title 2"/>
          <p:cNvSpPr>
            <a:spLocks noGrp="1"/>
          </p:cNvSpPr>
          <p:nvPr>
            <p:ph type="title"/>
          </p:nvPr>
        </p:nvSpPr>
        <p:spPr/>
        <p:txBody>
          <a:bodyPr/>
          <a:lstStyle/>
          <a:p>
            <a:r>
              <a:rPr lang="en-US" dirty="0"/>
              <a:t>Shuffle and Sort</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108</a:t>
            </a:fld>
            <a:endParaRPr lang="en-US" dirty="0"/>
          </a:p>
        </p:txBody>
      </p:sp>
    </p:spTree>
    <p:extLst>
      <p:ext uri="{BB962C8B-B14F-4D97-AF65-F5344CB8AC3E}">
        <p14:creationId xmlns="" xmlns:p14="http://schemas.microsoft.com/office/powerpoint/2010/main" val="220087488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As map tasks complete successfully, they notify their parent tasktracker of the status update, which in turn notifies the </a:t>
            </a:r>
            <a:r>
              <a:rPr lang="en-US" sz="1800" dirty="0" err="1"/>
              <a:t>jobtracker</a:t>
            </a:r>
            <a:r>
              <a:rPr lang="en-US" sz="1800" dirty="0"/>
              <a:t>. These notifications are transmitted over the heartbeat communication mechanism. Therefore, for a given job, the </a:t>
            </a:r>
            <a:r>
              <a:rPr lang="en-US" sz="1800" dirty="0" err="1"/>
              <a:t>jobtracker</a:t>
            </a:r>
            <a:r>
              <a:rPr lang="en-US" sz="1800" dirty="0"/>
              <a:t> knows the mapping between map outputs and </a:t>
            </a:r>
            <a:r>
              <a:rPr lang="en-US" sz="1800" dirty="0" err="1"/>
              <a:t>tasktrackers</a:t>
            </a:r>
            <a:r>
              <a:rPr lang="en-US" sz="1800" dirty="0"/>
              <a:t>. </a:t>
            </a:r>
          </a:p>
          <a:p>
            <a:endParaRPr lang="en-US" sz="1800" dirty="0"/>
          </a:p>
          <a:p>
            <a:r>
              <a:rPr lang="en-US" sz="1800" dirty="0"/>
              <a:t>A thread in the reducer periodically asks the </a:t>
            </a:r>
            <a:r>
              <a:rPr lang="en-US" sz="1800" dirty="0" err="1"/>
              <a:t>jobtracker</a:t>
            </a:r>
            <a:r>
              <a:rPr lang="en-US" sz="1800" dirty="0"/>
              <a:t> for map output locations until it has retrieved them all.</a:t>
            </a:r>
          </a:p>
          <a:p>
            <a:endParaRPr lang="en-US" sz="1800" dirty="0"/>
          </a:p>
          <a:p>
            <a:r>
              <a:rPr lang="en-US" sz="1800" dirty="0" err="1" smtClean="0"/>
              <a:t>Tasktrackers</a:t>
            </a:r>
            <a:r>
              <a:rPr lang="en-US" sz="1800" dirty="0" smtClean="0"/>
              <a:t> </a:t>
            </a:r>
            <a:r>
              <a:rPr lang="en-US" sz="1800" dirty="0"/>
              <a:t>do not delete map outputs from disk as soon as the first reducer has retrieved them, as the reducer may fail. Instead, they wait until they are told to delete them by the </a:t>
            </a:r>
            <a:r>
              <a:rPr lang="en-US" sz="1800" dirty="0" err="1"/>
              <a:t>jobtracker</a:t>
            </a:r>
            <a:r>
              <a:rPr lang="en-US" sz="1800" dirty="0"/>
              <a:t>, which is after the job has completed.</a:t>
            </a:r>
          </a:p>
          <a:p>
            <a:endParaRPr lang="en-US" sz="1800" dirty="0"/>
          </a:p>
        </p:txBody>
      </p:sp>
      <p:sp>
        <p:nvSpPr>
          <p:cNvPr id="3" name="Title 2"/>
          <p:cNvSpPr>
            <a:spLocks noGrp="1"/>
          </p:cNvSpPr>
          <p:nvPr>
            <p:ph type="title"/>
          </p:nvPr>
        </p:nvSpPr>
        <p:spPr/>
        <p:txBody>
          <a:bodyPr/>
          <a:lstStyle/>
          <a:p>
            <a:r>
              <a:rPr lang="en-US" sz="2400" dirty="0"/>
              <a:t>How do reducers know which </a:t>
            </a:r>
            <a:r>
              <a:rPr lang="en-US" sz="1800" dirty="0" err="1"/>
              <a:t>tasktrackers</a:t>
            </a:r>
            <a:r>
              <a:rPr lang="en-US" sz="2400" dirty="0"/>
              <a:t> to fetch map output from?</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109</a:t>
            </a:fld>
            <a:endParaRPr lang="en-US" dirty="0"/>
          </a:p>
        </p:txBody>
      </p:sp>
    </p:spTree>
    <p:extLst>
      <p:ext uri="{BB962C8B-B14F-4D97-AF65-F5344CB8AC3E}">
        <p14:creationId xmlns="" xmlns:p14="http://schemas.microsoft.com/office/powerpoint/2010/main" val="86895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600200"/>
            <a:ext cx="5257800" cy="5257800"/>
          </a:xfrm>
        </p:spPr>
        <p:txBody>
          <a:bodyPr/>
          <a:lstStyle/>
          <a:p>
            <a:r>
              <a:rPr lang="en-US" sz="1800" dirty="0" smtClean="0"/>
              <a:t>Hadoop </a:t>
            </a:r>
            <a:r>
              <a:rPr lang="en-US" sz="1800" dirty="0"/>
              <a:t>is a high-performance distributed data storage and processing system. Its two major subsystems are </a:t>
            </a:r>
            <a:r>
              <a:rPr lang="en-US" sz="1800" dirty="0" smtClean="0"/>
              <a:t>:</a:t>
            </a:r>
          </a:p>
          <a:p>
            <a:pPr lvl="1"/>
            <a:r>
              <a:rPr lang="en-US" sz="1600" dirty="0" smtClean="0"/>
              <a:t>HDFS </a:t>
            </a:r>
            <a:r>
              <a:rPr lang="en-US" sz="1600" dirty="0"/>
              <a:t>for </a:t>
            </a:r>
            <a:r>
              <a:rPr lang="en-US" sz="1600" dirty="0" smtClean="0"/>
              <a:t>storage</a:t>
            </a:r>
          </a:p>
          <a:p>
            <a:pPr lvl="1"/>
            <a:r>
              <a:rPr lang="en-US" sz="1600" dirty="0" smtClean="0"/>
              <a:t>Mapreduce </a:t>
            </a:r>
            <a:r>
              <a:rPr lang="en-US" sz="1600" dirty="0"/>
              <a:t>for parallel data processing.</a:t>
            </a:r>
          </a:p>
          <a:p>
            <a:endParaRPr lang="en-US" sz="1800" dirty="0"/>
          </a:p>
          <a:p>
            <a:r>
              <a:rPr lang="en-US" sz="1800" dirty="0" smtClean="0"/>
              <a:t>It </a:t>
            </a:r>
            <a:r>
              <a:rPr lang="en-US" sz="1800" dirty="0"/>
              <a:t>can store any kind of data from any source</a:t>
            </a:r>
            <a:r>
              <a:rPr lang="en-US" sz="1800" dirty="0" smtClean="0"/>
              <a:t>, inexpensively </a:t>
            </a:r>
            <a:r>
              <a:rPr lang="en-US" sz="1800" dirty="0"/>
              <a:t>and at very large scale, and it can do very sophisticated analysis of that data </a:t>
            </a:r>
            <a:r>
              <a:rPr lang="en-US" sz="1800" dirty="0" smtClean="0"/>
              <a:t>easily and </a:t>
            </a:r>
            <a:r>
              <a:rPr lang="en-US" sz="1800" dirty="0"/>
              <a:t>quickly.</a:t>
            </a:r>
          </a:p>
          <a:p>
            <a:pPr marL="0" indent="0">
              <a:buNone/>
            </a:pPr>
            <a:endParaRPr lang="en-US" sz="1800" dirty="0"/>
          </a:p>
          <a:p>
            <a:r>
              <a:rPr lang="en-US" sz="1800" dirty="0"/>
              <a:t>Hadoop automatically detects and recovers from hardware, software and system failures.</a:t>
            </a:r>
          </a:p>
          <a:p>
            <a:endParaRPr lang="en-US" sz="1800" dirty="0"/>
          </a:p>
          <a:p>
            <a:r>
              <a:rPr lang="en-US" sz="1800" dirty="0"/>
              <a:t>Hadoop provides scalable, reliable and fault </a:t>
            </a:r>
            <a:r>
              <a:rPr lang="en-US" sz="1800" dirty="0" smtClean="0"/>
              <a:t>tolerant services </a:t>
            </a:r>
            <a:r>
              <a:rPr lang="en-US" sz="1800" dirty="0"/>
              <a:t>for data storage and analysis at very low cost.</a:t>
            </a:r>
          </a:p>
        </p:txBody>
      </p:sp>
      <p:sp>
        <p:nvSpPr>
          <p:cNvPr id="3" name="Title 2"/>
          <p:cNvSpPr>
            <a:spLocks noGrp="1"/>
          </p:cNvSpPr>
          <p:nvPr>
            <p:ph type="title"/>
          </p:nvPr>
        </p:nvSpPr>
        <p:spPr/>
        <p:txBody>
          <a:bodyPr/>
          <a:lstStyle/>
          <a:p>
            <a:r>
              <a:rPr lang="en-US" dirty="0" smtClean="0"/>
              <a:t>What is Hadoop	</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11</a:t>
            </a:fld>
            <a:endParaRPr lang="en-US" dirty="0"/>
          </a:p>
        </p:txBody>
      </p:sp>
      <p:pic>
        <p:nvPicPr>
          <p:cNvPr id="11266" name="Picture 2" descr="http://simranjindal.files.wordpress.com/2011/10/bigdata_3.jpg?w=70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10200" y="3505199"/>
            <a:ext cx="3429000" cy="960121"/>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Hadoop runs tasks in their own Java Virtual Machine to isolate them from other running tasks</a:t>
            </a:r>
            <a:r>
              <a:rPr lang="en-US" sz="1800" dirty="0" smtClean="0"/>
              <a:t>.</a:t>
            </a:r>
          </a:p>
          <a:p>
            <a:endParaRPr lang="en-US" sz="1800" dirty="0"/>
          </a:p>
          <a:p>
            <a:r>
              <a:rPr lang="en-US" sz="1800" dirty="0"/>
              <a:t>Jobs that have a large number of very short-lived tasks (these are usually map tasks) or that have lengthy initialization, can see performance gains when the JVM is reused for subsequent tasks.</a:t>
            </a:r>
          </a:p>
          <a:p>
            <a:endParaRPr lang="en-US" sz="1800" dirty="0" smtClean="0"/>
          </a:p>
          <a:p>
            <a:r>
              <a:rPr lang="en-US" sz="1800" dirty="0" smtClean="0"/>
              <a:t>With </a:t>
            </a:r>
            <a:r>
              <a:rPr lang="en-US" sz="1800" dirty="0"/>
              <a:t>task JVM reuse enabled, tasks do not run concurrently in a single JVM. The JVM runs tasks sequentially.</a:t>
            </a:r>
          </a:p>
          <a:p>
            <a:endParaRPr lang="en-US" sz="1800" dirty="0" smtClean="0"/>
          </a:p>
          <a:p>
            <a:r>
              <a:rPr lang="en-US" sz="1800" dirty="0" err="1" smtClean="0"/>
              <a:t>Tasktrackers</a:t>
            </a:r>
            <a:r>
              <a:rPr lang="en-US" sz="1800" dirty="0" smtClean="0"/>
              <a:t> </a:t>
            </a:r>
            <a:r>
              <a:rPr lang="en-US" sz="1800" dirty="0"/>
              <a:t>can however run more than one task at a time, but this is always done in separate JVMs.</a:t>
            </a:r>
          </a:p>
          <a:p>
            <a:endParaRPr lang="en-US" sz="1800" dirty="0"/>
          </a:p>
        </p:txBody>
      </p:sp>
      <p:sp>
        <p:nvSpPr>
          <p:cNvPr id="3" name="Title 2"/>
          <p:cNvSpPr>
            <a:spLocks noGrp="1"/>
          </p:cNvSpPr>
          <p:nvPr>
            <p:ph type="title"/>
          </p:nvPr>
        </p:nvSpPr>
        <p:spPr/>
        <p:txBody>
          <a:bodyPr/>
          <a:lstStyle/>
          <a:p>
            <a:r>
              <a:rPr lang="en-US" dirty="0"/>
              <a:t>Task JVM Reuse</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110</a:t>
            </a:fld>
            <a:endParaRPr lang="en-US" dirty="0"/>
          </a:p>
        </p:txBody>
      </p:sp>
    </p:spTree>
    <p:extLst>
      <p:ext uri="{BB962C8B-B14F-4D97-AF65-F5344CB8AC3E}">
        <p14:creationId xmlns="" xmlns:p14="http://schemas.microsoft.com/office/powerpoint/2010/main" val="33724014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The best way to handle corrupt records is in your mapper or reducer code. You can detect the bad record and ignore it, or you can abort the job.</a:t>
            </a:r>
          </a:p>
          <a:p>
            <a:endParaRPr lang="en-US" sz="1800" dirty="0"/>
          </a:p>
          <a:p>
            <a:r>
              <a:rPr lang="en-US" sz="1800" dirty="0"/>
              <a:t>In rare cases, though, you can’t handle the problem because there is a bug in a </a:t>
            </a:r>
            <a:r>
              <a:rPr lang="en-US" sz="1800" dirty="0" err="1"/>
              <a:t>thirdparty</a:t>
            </a:r>
            <a:r>
              <a:rPr lang="en-US" sz="1800" dirty="0"/>
              <a:t> library that you can’t work around in your mapper or reducer. In these cases, you can use </a:t>
            </a:r>
            <a:r>
              <a:rPr lang="en-US" sz="1800" dirty="0" err="1"/>
              <a:t>Hadoop’s</a:t>
            </a:r>
            <a:r>
              <a:rPr lang="en-US" sz="1800" dirty="0"/>
              <a:t> optional skipping mode for automatically skipping bad records</a:t>
            </a:r>
          </a:p>
          <a:p>
            <a:endParaRPr lang="en-US" sz="1800" dirty="0"/>
          </a:p>
          <a:p>
            <a:r>
              <a:rPr lang="en-US" sz="1800" dirty="0"/>
              <a:t>When skipping mode is enabled, tasks report the records being processed back to the tasktracker. When the task fails, the tasktracker retries the task, skipping the records that caused the failure. by throwing an exception</a:t>
            </a:r>
          </a:p>
          <a:p>
            <a:endParaRPr lang="en-US" sz="1800" dirty="0"/>
          </a:p>
        </p:txBody>
      </p:sp>
      <p:sp>
        <p:nvSpPr>
          <p:cNvPr id="3" name="Title 2"/>
          <p:cNvSpPr>
            <a:spLocks noGrp="1"/>
          </p:cNvSpPr>
          <p:nvPr>
            <p:ph type="title"/>
          </p:nvPr>
        </p:nvSpPr>
        <p:spPr/>
        <p:txBody>
          <a:bodyPr/>
          <a:lstStyle/>
          <a:p>
            <a:r>
              <a:rPr lang="en-US" dirty="0"/>
              <a:t>Skipping Bad Records</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111</a:t>
            </a:fld>
            <a:endParaRPr lang="en-US" dirty="0"/>
          </a:p>
        </p:txBody>
      </p:sp>
    </p:spTree>
    <p:extLst>
      <p:ext uri="{BB962C8B-B14F-4D97-AF65-F5344CB8AC3E}">
        <p14:creationId xmlns="" xmlns:p14="http://schemas.microsoft.com/office/powerpoint/2010/main" val="287425036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User code in the map or reduce task throws a runtime exception.</a:t>
            </a:r>
          </a:p>
          <a:p>
            <a:pPr lvl="1"/>
            <a:r>
              <a:rPr lang="en-US" sz="1800" dirty="0"/>
              <a:t>Child JVM reports the error back to its parent tasktracker, before it exits.</a:t>
            </a:r>
          </a:p>
          <a:p>
            <a:pPr lvl="1"/>
            <a:r>
              <a:rPr lang="en-US" sz="1800" dirty="0"/>
              <a:t>The error ultimately makes it into the user logs.</a:t>
            </a:r>
          </a:p>
          <a:p>
            <a:pPr lvl="1"/>
            <a:r>
              <a:rPr lang="en-US" sz="1800" dirty="0"/>
              <a:t>The tasktracker marks the task attempt as failed, freeing up a slot to run another task.</a:t>
            </a:r>
          </a:p>
          <a:p>
            <a:pPr lvl="1"/>
            <a:endParaRPr lang="en-US" sz="1800" dirty="0"/>
          </a:p>
          <a:p>
            <a:r>
              <a:rPr lang="en-US" sz="1800" dirty="0"/>
              <a:t>Hanging tasks</a:t>
            </a:r>
          </a:p>
          <a:p>
            <a:pPr lvl="1"/>
            <a:r>
              <a:rPr lang="en-US" sz="1800" dirty="0"/>
              <a:t>The tasktracker notices that it hasn’t received a progress update for a while, and proceeds to mark the task as failed.</a:t>
            </a:r>
          </a:p>
          <a:p>
            <a:pPr lvl="1"/>
            <a:r>
              <a:rPr lang="en-US" sz="1800" dirty="0"/>
              <a:t>The child JVM process will be automatically killed after this period</a:t>
            </a:r>
          </a:p>
          <a:p>
            <a:pPr lvl="1"/>
            <a:r>
              <a:rPr lang="en-US" sz="1800" dirty="0"/>
              <a:t>The timeout period after which tasks are considered failed is normally 10 minutes</a:t>
            </a:r>
          </a:p>
          <a:p>
            <a:endParaRPr lang="en-US" dirty="0"/>
          </a:p>
        </p:txBody>
      </p:sp>
      <p:sp>
        <p:nvSpPr>
          <p:cNvPr id="3" name="Title 2"/>
          <p:cNvSpPr>
            <a:spLocks noGrp="1"/>
          </p:cNvSpPr>
          <p:nvPr>
            <p:ph type="title"/>
          </p:nvPr>
        </p:nvSpPr>
        <p:spPr/>
        <p:txBody>
          <a:bodyPr/>
          <a:lstStyle/>
          <a:p>
            <a:r>
              <a:rPr lang="en-US" dirty="0" smtClean="0"/>
              <a:t>Task Failure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112</a:t>
            </a:fld>
            <a:endParaRPr lang="en-US" dirty="0"/>
          </a:p>
        </p:txBody>
      </p:sp>
    </p:spTree>
    <p:extLst>
      <p:ext uri="{BB962C8B-B14F-4D97-AF65-F5344CB8AC3E}">
        <p14:creationId xmlns="" xmlns:p14="http://schemas.microsoft.com/office/powerpoint/2010/main" val="382960042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When the </a:t>
            </a:r>
            <a:r>
              <a:rPr lang="en-US" sz="1800" dirty="0" err="1"/>
              <a:t>jobtracker</a:t>
            </a:r>
            <a:r>
              <a:rPr lang="en-US" sz="1800" dirty="0"/>
              <a:t> is notified of a task attempt that has failed (by the </a:t>
            </a:r>
            <a:r>
              <a:rPr lang="en-US" sz="1800" dirty="0" err="1"/>
              <a:t>tasktracker’s</a:t>
            </a:r>
            <a:r>
              <a:rPr lang="en-US" sz="1800" dirty="0"/>
              <a:t> heartbeat call) it will reschedule execution of the task</a:t>
            </a:r>
            <a:r>
              <a:rPr lang="en-US" sz="1800" dirty="0" smtClean="0"/>
              <a:t>.</a:t>
            </a:r>
          </a:p>
          <a:p>
            <a:pPr marL="0" indent="0">
              <a:buNone/>
            </a:pPr>
            <a:endParaRPr lang="en-US" sz="1800" dirty="0"/>
          </a:p>
          <a:p>
            <a:r>
              <a:rPr lang="en-US" sz="1800" dirty="0"/>
              <a:t>The </a:t>
            </a:r>
            <a:r>
              <a:rPr lang="en-US" sz="1800" dirty="0" err="1"/>
              <a:t>jobtracker</a:t>
            </a:r>
            <a:r>
              <a:rPr lang="en-US" sz="1800" dirty="0"/>
              <a:t> will try to avoid rescheduling the task on a tasktracker where it has previously failed</a:t>
            </a:r>
          </a:p>
          <a:p>
            <a:pPr marL="0" indent="0">
              <a:buNone/>
            </a:pPr>
            <a:endParaRPr lang="en-US" sz="1800" dirty="0"/>
          </a:p>
          <a:p>
            <a:r>
              <a:rPr lang="en-US" sz="1800" dirty="0"/>
              <a:t>If a task fails more than four times, it will not be retried further</a:t>
            </a:r>
            <a:r>
              <a:rPr lang="en-US" sz="1800" dirty="0" smtClean="0"/>
              <a:t>.</a:t>
            </a:r>
          </a:p>
          <a:p>
            <a:pPr marL="0" indent="0">
              <a:buNone/>
            </a:pPr>
            <a:endParaRPr lang="en-US" sz="1800" dirty="0"/>
          </a:p>
          <a:p>
            <a:r>
              <a:rPr lang="en-US" sz="1800" dirty="0"/>
              <a:t>The maximum number of attempts to run a task is controlled by the </a:t>
            </a:r>
            <a:r>
              <a:rPr lang="en-US" sz="1800" dirty="0" err="1"/>
              <a:t>mapred.map.max.attempts</a:t>
            </a:r>
            <a:r>
              <a:rPr lang="en-US" sz="1800" dirty="0"/>
              <a:t> property for map tasks, and </a:t>
            </a:r>
            <a:r>
              <a:rPr lang="en-US" sz="1800" dirty="0" err="1"/>
              <a:t>mapred.reduce.max.attempts</a:t>
            </a:r>
            <a:r>
              <a:rPr lang="en-US" sz="1800" dirty="0"/>
              <a:t> for reduce tasks</a:t>
            </a:r>
            <a:r>
              <a:rPr lang="en-US" sz="2800" dirty="0"/>
              <a:t>.</a:t>
            </a:r>
          </a:p>
        </p:txBody>
      </p:sp>
      <p:sp>
        <p:nvSpPr>
          <p:cNvPr id="3" name="Title 2"/>
          <p:cNvSpPr>
            <a:spLocks noGrp="1"/>
          </p:cNvSpPr>
          <p:nvPr>
            <p:ph type="title"/>
          </p:nvPr>
        </p:nvSpPr>
        <p:spPr/>
        <p:txBody>
          <a:bodyPr/>
          <a:lstStyle/>
          <a:p>
            <a:r>
              <a:rPr lang="en-US" dirty="0"/>
              <a:t>Rescheduling task</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113</a:t>
            </a:fld>
            <a:endParaRPr lang="en-US" dirty="0"/>
          </a:p>
        </p:txBody>
      </p:sp>
    </p:spTree>
    <p:extLst>
      <p:ext uri="{BB962C8B-B14F-4D97-AF65-F5344CB8AC3E}">
        <p14:creationId xmlns="" xmlns:p14="http://schemas.microsoft.com/office/powerpoint/2010/main" val="200673350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24000"/>
            <a:ext cx="8686800" cy="4946650"/>
          </a:xfrm>
        </p:spPr>
        <p:txBody>
          <a:bodyPr/>
          <a:lstStyle/>
          <a:p>
            <a:r>
              <a:rPr lang="en-US" sz="1800" dirty="0"/>
              <a:t>If a tasktracker fails by crashing, or running </a:t>
            </a:r>
            <a:r>
              <a:rPr lang="en-US" sz="1800" dirty="0" smtClean="0"/>
              <a:t>very slowly</a:t>
            </a:r>
            <a:r>
              <a:rPr lang="en-US" sz="1800" dirty="0"/>
              <a:t>, it will stop sending heartbeats to the </a:t>
            </a:r>
            <a:r>
              <a:rPr lang="en-US" sz="1800" dirty="0" err="1"/>
              <a:t>jobtracker</a:t>
            </a:r>
            <a:r>
              <a:rPr lang="en-US" sz="1800" dirty="0" smtClean="0"/>
              <a:t>.</a:t>
            </a:r>
          </a:p>
          <a:p>
            <a:pPr marL="0" indent="0">
              <a:buNone/>
            </a:pPr>
            <a:endParaRPr lang="en-US" sz="1800" dirty="0"/>
          </a:p>
          <a:p>
            <a:r>
              <a:rPr lang="en-US" sz="1800" dirty="0"/>
              <a:t>The </a:t>
            </a:r>
            <a:r>
              <a:rPr lang="en-US" sz="1800" dirty="0" err="1"/>
              <a:t>jobtracker</a:t>
            </a:r>
            <a:r>
              <a:rPr lang="en-US" sz="1800" dirty="0"/>
              <a:t> will notice a tasktracker that has stopped sending heartbeats and remove it from its pool of </a:t>
            </a:r>
            <a:r>
              <a:rPr lang="en-US" sz="1800" dirty="0" err="1"/>
              <a:t>tasktrackers</a:t>
            </a:r>
            <a:r>
              <a:rPr lang="en-US" sz="1800" dirty="0"/>
              <a:t> to schedule tasks on.</a:t>
            </a:r>
          </a:p>
          <a:p>
            <a:pPr marL="0" indent="0">
              <a:buNone/>
            </a:pPr>
            <a:endParaRPr lang="en-US" sz="1800" dirty="0"/>
          </a:p>
          <a:p>
            <a:r>
              <a:rPr lang="en-US" sz="1800" dirty="0"/>
              <a:t>The </a:t>
            </a:r>
            <a:r>
              <a:rPr lang="en-US" sz="1800" dirty="0" err="1"/>
              <a:t>jobtracker</a:t>
            </a:r>
            <a:r>
              <a:rPr lang="en-US" sz="1800" dirty="0"/>
              <a:t> arranges for map tasks that </a:t>
            </a:r>
            <a:r>
              <a:rPr lang="en-US" sz="1800" dirty="0" smtClean="0"/>
              <a:t>were completed </a:t>
            </a:r>
            <a:r>
              <a:rPr lang="en-US" sz="1800" dirty="0"/>
              <a:t>successfully on </a:t>
            </a:r>
            <a:r>
              <a:rPr lang="en-US" sz="1800" dirty="0" err="1" smtClean="0"/>
              <a:t>tasktracker</a:t>
            </a:r>
            <a:r>
              <a:rPr lang="en-US" sz="1800" dirty="0" smtClean="0"/>
              <a:t> </a:t>
            </a:r>
            <a:r>
              <a:rPr lang="en-US" sz="1800" dirty="0"/>
              <a:t>to be rerun if they belong to incomplete jobs, since their intermediate output residing on the failed </a:t>
            </a:r>
            <a:r>
              <a:rPr lang="en-US" sz="1800" dirty="0" err="1"/>
              <a:t>tasktracker’s</a:t>
            </a:r>
            <a:r>
              <a:rPr lang="en-US" sz="1800" dirty="0"/>
              <a:t> local </a:t>
            </a:r>
            <a:r>
              <a:rPr lang="en-US" sz="1800" dirty="0" err="1"/>
              <a:t>filesystem</a:t>
            </a:r>
            <a:r>
              <a:rPr lang="en-US" sz="1800" dirty="0"/>
              <a:t> may not be accessible to the reduce task.</a:t>
            </a:r>
          </a:p>
          <a:p>
            <a:pPr marL="0" indent="0">
              <a:buNone/>
            </a:pPr>
            <a:endParaRPr lang="en-US" sz="1800" dirty="0"/>
          </a:p>
          <a:p>
            <a:r>
              <a:rPr lang="en-US" sz="1800" dirty="0"/>
              <a:t>A tasktracker can also be blacklisted by the </a:t>
            </a:r>
            <a:r>
              <a:rPr lang="en-US" sz="1800" dirty="0" err="1"/>
              <a:t>jobtracker</a:t>
            </a:r>
            <a:r>
              <a:rPr lang="en-US" sz="1800" dirty="0"/>
              <a:t>, even if the tasktracker has not failed. A tasktracker is blacklisted if the number of tasks that have failed on it is significantly higher than the average task failure rate on the cluster</a:t>
            </a:r>
            <a:r>
              <a:rPr lang="en-US" sz="1800" dirty="0" smtClean="0"/>
              <a:t>.</a:t>
            </a:r>
          </a:p>
          <a:p>
            <a:pPr marL="0" indent="0">
              <a:buNone/>
            </a:pPr>
            <a:endParaRPr lang="en-US" sz="1800" dirty="0"/>
          </a:p>
          <a:p>
            <a:r>
              <a:rPr lang="en-US" sz="1800" dirty="0"/>
              <a:t>Blacklisted </a:t>
            </a:r>
            <a:r>
              <a:rPr lang="en-US" sz="1800" dirty="0" err="1"/>
              <a:t>tasktrackers</a:t>
            </a:r>
            <a:r>
              <a:rPr lang="en-US" sz="1800" dirty="0"/>
              <a:t> can be restarted to remove them from the </a:t>
            </a:r>
            <a:r>
              <a:rPr lang="en-US" sz="1800" dirty="0" err="1"/>
              <a:t>jobtracker’s</a:t>
            </a:r>
            <a:r>
              <a:rPr lang="en-US" sz="1800" dirty="0"/>
              <a:t> </a:t>
            </a:r>
            <a:r>
              <a:rPr lang="en-US" sz="1800" dirty="0" smtClean="0"/>
              <a:t>blacklist</a:t>
            </a:r>
            <a:r>
              <a:rPr lang="en-US" sz="1800" dirty="0"/>
              <a:t>.</a:t>
            </a:r>
          </a:p>
        </p:txBody>
      </p:sp>
      <p:sp>
        <p:nvSpPr>
          <p:cNvPr id="3" name="Title 2"/>
          <p:cNvSpPr>
            <a:spLocks noGrp="1"/>
          </p:cNvSpPr>
          <p:nvPr>
            <p:ph type="title"/>
          </p:nvPr>
        </p:nvSpPr>
        <p:spPr/>
        <p:txBody>
          <a:bodyPr/>
          <a:lstStyle/>
          <a:p>
            <a:r>
              <a:rPr lang="en-US" dirty="0"/>
              <a:t>Tasktracker Failure</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114</a:t>
            </a:fld>
            <a:endParaRPr lang="en-US" dirty="0"/>
          </a:p>
        </p:txBody>
      </p:sp>
    </p:spTree>
    <p:extLst>
      <p:ext uri="{BB962C8B-B14F-4D97-AF65-F5344CB8AC3E}">
        <p14:creationId xmlns="" xmlns:p14="http://schemas.microsoft.com/office/powerpoint/2010/main" val="29356627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Failure of the </a:t>
            </a:r>
            <a:r>
              <a:rPr lang="en-US" sz="1800" dirty="0" err="1"/>
              <a:t>jobtracker</a:t>
            </a:r>
            <a:r>
              <a:rPr lang="en-US" sz="1800" dirty="0"/>
              <a:t> is the most serious failure mode. </a:t>
            </a:r>
          </a:p>
          <a:p>
            <a:endParaRPr lang="en-US" sz="1800" dirty="0"/>
          </a:p>
          <a:p>
            <a:r>
              <a:rPr lang="en-US" sz="1800" dirty="0"/>
              <a:t>Currently, Hadoop has no mechanism for dealing with failure of the </a:t>
            </a:r>
            <a:r>
              <a:rPr lang="en-US" sz="1800" dirty="0" err="1"/>
              <a:t>jobtracker</a:t>
            </a:r>
            <a:r>
              <a:rPr lang="en-US" sz="1800" dirty="0"/>
              <a:t>—it is a single point of failure—so in this case the job fails.</a:t>
            </a:r>
          </a:p>
          <a:p>
            <a:pPr marL="0" indent="0">
              <a:buNone/>
            </a:pPr>
            <a:endParaRPr lang="en-US" sz="1800" dirty="0"/>
          </a:p>
        </p:txBody>
      </p:sp>
      <p:sp>
        <p:nvSpPr>
          <p:cNvPr id="3" name="Title 2"/>
          <p:cNvSpPr>
            <a:spLocks noGrp="1"/>
          </p:cNvSpPr>
          <p:nvPr>
            <p:ph type="title"/>
          </p:nvPr>
        </p:nvSpPr>
        <p:spPr/>
        <p:txBody>
          <a:bodyPr/>
          <a:lstStyle/>
          <a:p>
            <a:r>
              <a:rPr lang="en-US" dirty="0" err="1"/>
              <a:t>Jobtracker</a:t>
            </a:r>
            <a:r>
              <a:rPr lang="en-US" dirty="0"/>
              <a:t> Failure</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115</a:t>
            </a:fld>
            <a:endParaRPr lang="en-US" dirty="0"/>
          </a:p>
        </p:txBody>
      </p:sp>
    </p:spTree>
    <p:extLst>
      <p:ext uri="{BB962C8B-B14F-4D97-AF65-F5344CB8AC3E}">
        <p14:creationId xmlns="" xmlns:p14="http://schemas.microsoft.com/office/powerpoint/2010/main" val="321454366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sz="2400" dirty="0" smtClean="0"/>
              <a:t>Instruction:</a:t>
            </a:r>
          </a:p>
          <a:p>
            <a:pPr lvl="1">
              <a:defRPr/>
            </a:pPr>
            <a:r>
              <a:rPr dirty="0" smtClean="0"/>
              <a:t>Walkthrough of Mapreduce scripts and processes</a:t>
            </a:r>
          </a:p>
          <a:p>
            <a:pPr lvl="1">
              <a:defRPr/>
            </a:pPr>
            <a:r>
              <a:rPr lang="en-US" dirty="0" smtClean="0"/>
              <a:t>Installing a </a:t>
            </a:r>
            <a:r>
              <a:rPr lang="en-US" dirty="0" err="1" smtClean="0"/>
              <a:t>Cloudera</a:t>
            </a:r>
            <a:r>
              <a:rPr lang="en-US" dirty="0" smtClean="0"/>
              <a:t> VM</a:t>
            </a:r>
          </a:p>
          <a:p>
            <a:pPr lvl="1">
              <a:defRPr/>
            </a:pPr>
            <a:r>
              <a:rPr lang="en-US" dirty="0" smtClean="0"/>
              <a:t>Running a </a:t>
            </a:r>
            <a:r>
              <a:rPr lang="en-US" dirty="0"/>
              <a:t>M</a:t>
            </a:r>
            <a:r>
              <a:rPr lang="en-US" dirty="0" smtClean="0"/>
              <a:t>apreduce program</a:t>
            </a:r>
          </a:p>
          <a:p>
            <a:pPr lvl="1">
              <a:defRPr/>
            </a:pPr>
            <a:r>
              <a:rPr lang="en-US" dirty="0" smtClean="0"/>
              <a:t>Going through </a:t>
            </a:r>
            <a:r>
              <a:rPr lang="en-US" dirty="0" err="1"/>
              <a:t>C</a:t>
            </a:r>
            <a:r>
              <a:rPr lang="en-US" dirty="0" err="1" smtClean="0"/>
              <a:t>loudera</a:t>
            </a:r>
            <a:r>
              <a:rPr lang="en-US" dirty="0" smtClean="0"/>
              <a:t> Tools</a:t>
            </a:r>
          </a:p>
          <a:p>
            <a:pPr lvl="1">
              <a:defRPr/>
            </a:pPr>
            <a:endParaRPr lang="en-US" dirty="0" smtClean="0"/>
          </a:p>
          <a:p>
            <a:pPr lvl="1">
              <a:defRPr/>
            </a:pPr>
            <a:endParaRPr dirty="0" smtClean="0"/>
          </a:p>
          <a:p>
            <a:endParaRPr lang="en-US" dirty="0"/>
          </a:p>
        </p:txBody>
      </p:sp>
      <p:sp>
        <p:nvSpPr>
          <p:cNvPr id="3" name="Title 2"/>
          <p:cNvSpPr>
            <a:spLocks noGrp="1"/>
          </p:cNvSpPr>
          <p:nvPr>
            <p:ph type="title"/>
          </p:nvPr>
        </p:nvSpPr>
        <p:spPr/>
        <p:txBody>
          <a:bodyPr/>
          <a:lstStyle/>
          <a:p>
            <a:r>
              <a:rPr lang="en-US" dirty="0"/>
              <a:t>Workshop</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116</a:t>
            </a:fld>
            <a:endParaRPr lang="en-US" dirty="0"/>
          </a:p>
        </p:txBody>
      </p:sp>
      <p:pic>
        <p:nvPicPr>
          <p:cNvPr id="5" name="Picture 2" descr="C:\Users\120891\Desktop\Workshop.png"/>
          <p:cNvPicPr>
            <a:picLocks noChangeAspect="1" noChangeArrowheads="1"/>
          </p:cNvPicPr>
          <p:nvPr/>
        </p:nvPicPr>
        <p:blipFill>
          <a:blip r:embed="rId2" cstate="print"/>
          <a:srcRect/>
          <a:stretch>
            <a:fillRect/>
          </a:stretch>
        </p:blipFill>
        <p:spPr bwMode="auto">
          <a:xfrm>
            <a:off x="8142256" y="291664"/>
            <a:ext cx="925544" cy="831818"/>
          </a:xfrm>
          <a:prstGeom prst="rect">
            <a:avLst/>
          </a:prstGeom>
          <a:noFill/>
        </p:spPr>
      </p:pic>
    </p:spTree>
    <p:extLst>
      <p:ext uri="{BB962C8B-B14F-4D97-AF65-F5344CB8AC3E}">
        <p14:creationId xmlns="" xmlns:p14="http://schemas.microsoft.com/office/powerpoint/2010/main" val="3724985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Describe </a:t>
            </a:r>
            <a:r>
              <a:rPr lang="en-US" dirty="0"/>
              <a:t>a Mapreduce job and its </a:t>
            </a:r>
            <a:r>
              <a:rPr lang="en-US" dirty="0" smtClean="0"/>
              <a:t>components ?</a:t>
            </a:r>
            <a:endParaRPr lang="en-US" dirty="0"/>
          </a:p>
          <a:p>
            <a:pPr lvl="1"/>
            <a:r>
              <a:rPr lang="en-US" dirty="0" smtClean="0"/>
              <a:t>What are the Advantages </a:t>
            </a:r>
            <a:r>
              <a:rPr lang="en-US" dirty="0"/>
              <a:t>of a Mapreduce </a:t>
            </a:r>
            <a:r>
              <a:rPr lang="en-US" dirty="0" smtClean="0"/>
              <a:t>job ?</a:t>
            </a:r>
          </a:p>
          <a:p>
            <a:pPr lvl="1"/>
            <a:r>
              <a:rPr lang="en-US" dirty="0" smtClean="0"/>
              <a:t>Describe Task failure and recovery ?</a:t>
            </a:r>
          </a:p>
          <a:p>
            <a:pPr lvl="1"/>
            <a:r>
              <a:rPr lang="en-US" dirty="0" smtClean="0"/>
              <a:t>How can bad records be skipped ?</a:t>
            </a:r>
          </a:p>
          <a:p>
            <a:pPr lvl="1"/>
            <a:r>
              <a:rPr lang="en-US" dirty="0" smtClean="0"/>
              <a:t>How </a:t>
            </a:r>
            <a:r>
              <a:rPr lang="en-US" dirty="0"/>
              <a:t>do reducers know which </a:t>
            </a:r>
            <a:r>
              <a:rPr lang="en-US" dirty="0" err="1" smtClean="0"/>
              <a:t>tasktrackers</a:t>
            </a:r>
            <a:r>
              <a:rPr lang="en-US" dirty="0" smtClean="0"/>
              <a:t> </a:t>
            </a:r>
            <a:r>
              <a:rPr lang="en-US" dirty="0"/>
              <a:t>to fetch map output from</a:t>
            </a:r>
            <a:r>
              <a:rPr lang="en-US" dirty="0" smtClean="0"/>
              <a:t>?</a:t>
            </a:r>
          </a:p>
          <a:p>
            <a:endParaRPr lang="en-US" dirty="0"/>
          </a:p>
        </p:txBody>
      </p:sp>
      <p:sp>
        <p:nvSpPr>
          <p:cNvPr id="3" name="Title 2"/>
          <p:cNvSpPr>
            <a:spLocks noGrp="1"/>
          </p:cNvSpPr>
          <p:nvPr>
            <p:ph type="title"/>
          </p:nvPr>
        </p:nvSpPr>
        <p:spPr/>
        <p:txBody>
          <a:bodyPr/>
          <a:lstStyle/>
          <a:p>
            <a:r>
              <a:rPr lang="en-US" dirty="0" smtClean="0"/>
              <a:t>Test Your Understanding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117</a:t>
            </a:fld>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8124825" y="76200"/>
            <a:ext cx="1004888" cy="1055688"/>
          </a:xfrm>
          <a:prstGeom prst="rect">
            <a:avLst/>
          </a:prstGeom>
          <a:noFill/>
          <a:ln w="9525" algn="ctr">
            <a:noFill/>
            <a:miter lim="800000"/>
            <a:headEnd/>
            <a:tailEnd/>
          </a:ln>
        </p:spPr>
      </p:pic>
    </p:spTree>
    <p:extLst>
      <p:ext uri="{BB962C8B-B14F-4D97-AF65-F5344CB8AC3E}">
        <p14:creationId xmlns="" xmlns:p14="http://schemas.microsoft.com/office/powerpoint/2010/main" val="15757939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The first phase of a </a:t>
            </a:r>
            <a:r>
              <a:rPr lang="en-US" sz="2000" dirty="0" err="1"/>
              <a:t>MapReduce</a:t>
            </a:r>
            <a:r>
              <a:rPr lang="en-US" sz="2000" dirty="0"/>
              <a:t> program is called mapping. A list of data elements are provided, one at a time, to a function called the Mapper, which transforms each element individually to an output data element. </a:t>
            </a:r>
          </a:p>
          <a:p>
            <a:pPr marL="0" indent="0">
              <a:buNone/>
            </a:pPr>
            <a:endParaRPr lang="en-US" sz="2000" dirty="0"/>
          </a:p>
          <a:p>
            <a:r>
              <a:rPr lang="en-US" sz="2000" dirty="0"/>
              <a:t>Reducing lets you aggregate values together. A reducer function receives an iterator of input values from an input list. It then combines these values together, returning a single output value. </a:t>
            </a:r>
            <a:endParaRPr lang="en-US" sz="2000" dirty="0" smtClean="0"/>
          </a:p>
          <a:p>
            <a:pPr marL="0" indent="0">
              <a:buNone/>
            </a:pPr>
            <a:endParaRPr lang="en-US" sz="2000" dirty="0" smtClean="0"/>
          </a:p>
          <a:p>
            <a:pPr lvl="0"/>
            <a:r>
              <a:rPr lang="en-US" sz="2000" dirty="0"/>
              <a:t>At the highest level, there are four independent entities:</a:t>
            </a:r>
          </a:p>
          <a:p>
            <a:pPr marL="0" indent="0">
              <a:buNone/>
            </a:pPr>
            <a:r>
              <a:rPr lang="en-US" sz="2000" dirty="0"/>
              <a:t> </a:t>
            </a:r>
            <a:r>
              <a:rPr lang="en-US" sz="2000" dirty="0" smtClean="0"/>
              <a:t>     Client, Mapper, Reducer and HDFS.</a:t>
            </a:r>
          </a:p>
          <a:p>
            <a:pPr marL="0" indent="0">
              <a:buNone/>
            </a:pPr>
            <a:endParaRPr lang="en-US" sz="2000" dirty="0" smtClean="0"/>
          </a:p>
          <a:p>
            <a:r>
              <a:rPr lang="en-US" sz="2000" dirty="0"/>
              <a:t>When skipping mode is enabled, tasks report the records being processed back to the tasktracker. When the task fails, the tasktracker retries the task, skipping the records that caused the failure. by throwing an exception</a:t>
            </a:r>
          </a:p>
          <a:p>
            <a:pPr marL="0" indent="0">
              <a:buNone/>
            </a:pPr>
            <a:endParaRPr lang="en-US" sz="2400" dirty="0"/>
          </a:p>
          <a:p>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118</a:t>
            </a:fld>
            <a:endParaRPr lang="en-US" dirty="0"/>
          </a:p>
        </p:txBody>
      </p:sp>
    </p:spTree>
    <p:extLst>
      <p:ext uri="{BB962C8B-B14F-4D97-AF65-F5344CB8AC3E}">
        <p14:creationId xmlns="" xmlns:p14="http://schemas.microsoft.com/office/powerpoint/2010/main" val="25947164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a:solidFill>
                  <a:srgbClr val="682252"/>
                </a:solidFill>
                <a:latin typeface="Myriad Pro" pitchFamily="34" charset="0"/>
                <a:cs typeface="Arial" pitchFamily="34" charset="0"/>
              </a:rPr>
              <a:t>Hadoop</a:t>
            </a: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smtClean="0">
                <a:solidFill>
                  <a:schemeClr val="bg1"/>
                </a:solidFill>
                <a:latin typeface="Cambria" pitchFamily="18" charset="0"/>
                <a:ea typeface="+mj-ea"/>
                <a:cs typeface="+mj-cs"/>
              </a:rPr>
              <a:t>Session VII - </a:t>
            </a:r>
            <a:r>
              <a:rPr lang="en-US" sz="2400" dirty="0" err="1" smtClean="0">
                <a:solidFill>
                  <a:schemeClr val="bg1"/>
                </a:solidFill>
                <a:latin typeface="Cambria" pitchFamily="18" charset="0"/>
                <a:ea typeface="+mj-ea"/>
                <a:cs typeface="+mj-cs"/>
              </a:rPr>
              <a:t>MapReduce</a:t>
            </a:r>
            <a:r>
              <a:rPr lang="en-US" sz="2400" dirty="0" smtClean="0">
                <a:solidFill>
                  <a:schemeClr val="bg1"/>
                </a:solidFill>
                <a:latin typeface="Cambria" pitchFamily="18" charset="0"/>
                <a:ea typeface="+mj-ea"/>
                <a:cs typeface="+mj-cs"/>
              </a:rPr>
              <a:t> Types formats and features</a:t>
            </a:r>
            <a:endParaRPr lang="en-US" sz="2400" dirty="0">
              <a:solidFill>
                <a:schemeClr val="bg1"/>
              </a:solidFill>
              <a:latin typeface="Cambria" pitchFamily="18" charset="0"/>
              <a:ea typeface="+mj-ea"/>
              <a:cs typeface="+mj-cs"/>
            </a:endParaRPr>
          </a:p>
        </p:txBody>
      </p:sp>
    </p:spTree>
    <p:extLst>
      <p:ext uri="{BB962C8B-B14F-4D97-AF65-F5344CB8AC3E}">
        <p14:creationId xmlns="" xmlns:p14="http://schemas.microsoft.com/office/powerpoint/2010/main" val="1611281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err="1"/>
              <a:t>Hadoop</a:t>
            </a:r>
            <a:r>
              <a:rPr lang="en-US" sz="1800" dirty="0"/>
              <a:t> was created by </a:t>
            </a:r>
            <a:r>
              <a:rPr lang="en-US" sz="1800" dirty="0">
                <a:hlinkClick r:id="rId2" tooltip="Doug Cutting"/>
              </a:rPr>
              <a:t>Doug Cutting</a:t>
            </a:r>
            <a:r>
              <a:rPr lang="en-US" sz="1800" dirty="0" smtClean="0"/>
              <a:t>,</a:t>
            </a:r>
            <a:r>
              <a:rPr lang="en-US" sz="1800" dirty="0"/>
              <a:t> who named it after his son's toy elephant</a:t>
            </a:r>
          </a:p>
          <a:p>
            <a:endParaRPr dirty="0" smtClean="0"/>
          </a:p>
        </p:txBody>
      </p:sp>
      <p:sp>
        <p:nvSpPr>
          <p:cNvPr id="3" name="Title 2"/>
          <p:cNvSpPr>
            <a:spLocks noGrp="1"/>
          </p:cNvSpPr>
          <p:nvPr>
            <p:ph type="title"/>
          </p:nvPr>
        </p:nvSpPr>
        <p:spPr/>
        <p:txBody>
          <a:bodyPr/>
          <a:lstStyle/>
          <a:p>
            <a:r>
              <a:rPr lang="en-US" dirty="0" err="1" smtClean="0"/>
              <a:t>Hadoop</a:t>
            </a:r>
            <a:r>
              <a:rPr lang="en-US" dirty="0" smtClean="0"/>
              <a:t> – Project </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12</a:t>
            </a:fld>
            <a:endParaRPr lang="en-US" dirty="0"/>
          </a:p>
        </p:txBody>
      </p:sp>
      <p:pic>
        <p:nvPicPr>
          <p:cNvPr id="5" name="Picture 13"/>
          <p:cNvPicPr>
            <a:picLocks noChangeAspect="1" noChangeArrowheads="1"/>
          </p:cNvPicPr>
          <p:nvPr/>
        </p:nvPicPr>
        <p:blipFill>
          <a:blip r:embed="rId3" cstate="print"/>
          <a:srcRect/>
          <a:stretch>
            <a:fillRect/>
          </a:stretch>
        </p:blipFill>
        <p:spPr bwMode="auto">
          <a:xfrm>
            <a:off x="8161345" y="145260"/>
            <a:ext cx="968375" cy="987425"/>
          </a:xfrm>
          <a:prstGeom prst="rect">
            <a:avLst/>
          </a:prstGeom>
          <a:noFill/>
          <a:ln w="9525" algn="ctr">
            <a:noFill/>
            <a:miter lim="800000"/>
            <a:headEnd/>
            <a:tailEnd/>
          </a:ln>
        </p:spPr>
      </p:pic>
      <p:graphicFrame>
        <p:nvGraphicFramePr>
          <p:cNvPr id="8" name="Content Placeholder 6"/>
          <p:cNvGraphicFramePr>
            <a:graphicFrameLocks/>
          </p:cNvGraphicFramePr>
          <p:nvPr>
            <p:extLst>
              <p:ext uri="{D42A27DB-BD31-4B8C-83A1-F6EECF244321}">
                <p14:modId xmlns="" xmlns:p14="http://schemas.microsoft.com/office/powerpoint/2010/main" val="958667632"/>
              </p:ext>
            </p:extLst>
          </p:nvPr>
        </p:nvGraphicFramePr>
        <p:xfrm>
          <a:off x="1063063" y="2895600"/>
          <a:ext cx="7620000" cy="3352800"/>
        </p:xfrm>
        <a:graphic>
          <a:graphicData uri="http://schemas.openxmlformats.org/drawingml/2006/table">
            <a:tbl>
              <a:tblPr/>
              <a:tblGrid>
                <a:gridCol w="3810000"/>
                <a:gridCol w="3810000"/>
              </a:tblGrid>
              <a:tr h="285288">
                <a:tc gridSpan="2">
                  <a:txBody>
                    <a:bodyPr/>
                    <a:lstStyle/>
                    <a:p>
                      <a:r>
                        <a:rPr lang="en-US" sz="1400" dirty="0"/>
                        <a:t>Apache </a:t>
                      </a:r>
                      <a:r>
                        <a:rPr lang="en-US" sz="1400" dirty="0" err="1" smtClean="0"/>
                        <a:t>Hadoop</a:t>
                      </a:r>
                      <a:endParaRPr lang="en-US" sz="1400" dirty="0"/>
                    </a:p>
                  </a:txBody>
                  <a:tcPr anchor="ctr">
                    <a:solidFill>
                      <a:srgbClr val="F9F9F9"/>
                    </a:solidFill>
                  </a:tcPr>
                </a:tc>
                <a:tc hMerge="1">
                  <a:txBody>
                    <a:bodyPr/>
                    <a:lstStyle/>
                    <a:p>
                      <a:endParaRPr lang="en-US"/>
                    </a:p>
                  </a:txBody>
                  <a:tcPr/>
                </a:tc>
              </a:tr>
              <a:tr h="285288">
                <a:tc gridSpan="2">
                  <a:txBody>
                    <a:bodyPr/>
                    <a:lstStyle/>
                    <a:p>
                      <a:pPr algn="ctr" fontAlgn="t"/>
                      <a:endParaRPr lang="en-US" sz="1400" dirty="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B w="9525" cap="flat" cmpd="sng" algn="ctr">
                      <a:solidFill>
                        <a:srgbClr val="AAAAAA"/>
                      </a:solidFill>
                      <a:prstDash val="solid"/>
                      <a:round/>
                      <a:headEnd type="none" w="med" len="med"/>
                      <a:tailEnd type="none" w="med" len="med"/>
                    </a:lnB>
                    <a:solidFill>
                      <a:srgbClr val="F9F9F9"/>
                    </a:solidFill>
                  </a:tcPr>
                </a:tc>
                <a:tc hMerge="1">
                  <a:txBody>
                    <a:bodyPr/>
                    <a:lstStyle/>
                    <a:p>
                      <a:endParaRPr lang="en-US"/>
                    </a:p>
                  </a:txBody>
                  <a:tcPr/>
                </a:tc>
              </a:tr>
              <a:tr h="285288">
                <a:tc>
                  <a:txBody>
                    <a:bodyPr/>
                    <a:lstStyle/>
                    <a:p>
                      <a:pPr algn="l" fontAlgn="t"/>
                      <a:r>
                        <a:rPr lang="en-US" sz="1400" u="none" strike="noStrike" dirty="0">
                          <a:solidFill>
                            <a:srgbClr val="0B0080"/>
                          </a:solidFill>
                          <a:effectLst/>
                          <a:hlinkClick r:id="rId4" tooltip="Software developer"/>
                        </a:rPr>
                        <a:t>Developer(s)</a:t>
                      </a:r>
                      <a:endParaRPr lang="en-US" sz="1400" dirty="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400" u="none" strike="noStrike">
                          <a:solidFill>
                            <a:srgbClr val="0B0080"/>
                          </a:solidFill>
                          <a:effectLst/>
                          <a:hlinkClick r:id="rId5" tooltip="Apache Software Foundation"/>
                        </a:rPr>
                        <a:t>Apache Software Foundation</a:t>
                      </a:r>
                      <a:endParaRPr lang="en-US" sz="140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5288">
                <a:tc>
                  <a:txBody>
                    <a:bodyPr/>
                    <a:lstStyle/>
                    <a:p>
                      <a:pPr algn="l" fontAlgn="t"/>
                      <a:r>
                        <a:rPr lang="en-US" sz="1400" u="none" strike="noStrike" dirty="0">
                          <a:solidFill>
                            <a:srgbClr val="0B0080"/>
                          </a:solidFill>
                          <a:effectLst/>
                          <a:hlinkClick r:id="rId6" tooltip="Software release life cycle"/>
                        </a:rPr>
                        <a:t>Stable release</a:t>
                      </a:r>
                      <a:endParaRPr lang="en-US" sz="1400" dirty="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400">
                          <a:effectLst/>
                        </a:rPr>
                        <a:t>1.0.3 / May 16, 2012; 2 months ago</a:t>
                      </a: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5288">
                <a:tc>
                  <a:txBody>
                    <a:bodyPr/>
                    <a:lstStyle/>
                    <a:p>
                      <a:pPr algn="l" fontAlgn="t"/>
                      <a:r>
                        <a:rPr lang="en-US" sz="1400" u="none" strike="noStrike">
                          <a:solidFill>
                            <a:srgbClr val="0B0080"/>
                          </a:solidFill>
                          <a:effectLst/>
                          <a:hlinkClick r:id="rId6" tooltip="Software release life cycle"/>
                        </a:rPr>
                        <a:t>Preview release</a:t>
                      </a:r>
                      <a:endParaRPr lang="en-US" sz="140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400">
                          <a:effectLst/>
                        </a:rPr>
                        <a:t>0.22.0 / December 10, 2011; 7 months ago</a:t>
                      </a: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5288">
                <a:tc>
                  <a:txBody>
                    <a:bodyPr/>
                    <a:lstStyle/>
                    <a:p>
                      <a:pPr algn="l" fontAlgn="t"/>
                      <a:r>
                        <a:rPr lang="en-US" sz="1400" dirty="0">
                          <a:effectLst/>
                        </a:rPr>
                        <a:t>Development status</a:t>
                      </a: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400">
                          <a:effectLst/>
                        </a:rPr>
                        <a:t>Active</a:t>
                      </a: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5288">
                <a:tc>
                  <a:txBody>
                    <a:bodyPr/>
                    <a:lstStyle/>
                    <a:p>
                      <a:pPr algn="l" fontAlgn="t"/>
                      <a:r>
                        <a:rPr lang="en-US" sz="1400" u="none" strike="noStrike" dirty="0">
                          <a:solidFill>
                            <a:srgbClr val="0B0080"/>
                          </a:solidFill>
                          <a:effectLst/>
                          <a:hlinkClick r:id="rId7" tooltip="Programming language"/>
                        </a:rPr>
                        <a:t>Programming language</a:t>
                      </a:r>
                      <a:r>
                        <a:rPr lang="en-US" sz="1400" dirty="0">
                          <a:effectLst/>
                        </a:rPr>
                        <a:t> used</a:t>
                      </a: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400" u="none" strike="noStrike">
                          <a:solidFill>
                            <a:srgbClr val="0B0080"/>
                          </a:solidFill>
                          <a:effectLst/>
                          <a:hlinkClick r:id="rId8" tooltip="Java (programming language)"/>
                        </a:rPr>
                        <a:t>Java</a:t>
                      </a:r>
                      <a:endParaRPr lang="en-US" sz="140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5288">
                <a:tc>
                  <a:txBody>
                    <a:bodyPr/>
                    <a:lstStyle/>
                    <a:p>
                      <a:pPr algn="l" fontAlgn="t"/>
                      <a:r>
                        <a:rPr lang="en-US" sz="1400" u="none" strike="noStrike">
                          <a:solidFill>
                            <a:srgbClr val="0B0080"/>
                          </a:solidFill>
                          <a:effectLst/>
                          <a:hlinkClick r:id="rId9" tooltip="Operating system"/>
                        </a:rPr>
                        <a:t>Operating system</a:t>
                      </a:r>
                      <a:endParaRPr lang="en-US" sz="140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400" u="none" strike="noStrike" dirty="0">
                          <a:solidFill>
                            <a:srgbClr val="0B0080"/>
                          </a:solidFill>
                          <a:effectLst/>
                          <a:hlinkClick r:id="rId10" tooltip="Cross-platform"/>
                        </a:rPr>
                        <a:t>Cross-platform</a:t>
                      </a:r>
                      <a:endParaRPr lang="en-US" sz="1400" dirty="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5288">
                <a:tc>
                  <a:txBody>
                    <a:bodyPr/>
                    <a:lstStyle/>
                    <a:p>
                      <a:pPr algn="l" fontAlgn="t"/>
                      <a:r>
                        <a:rPr lang="en-US" sz="1400" u="none" strike="noStrike">
                          <a:solidFill>
                            <a:srgbClr val="0B0080"/>
                          </a:solidFill>
                          <a:effectLst/>
                          <a:hlinkClick r:id="rId11" tooltip="List of software categories"/>
                        </a:rPr>
                        <a:t>Type</a:t>
                      </a:r>
                      <a:endParaRPr lang="en-US" sz="140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400" u="none" strike="noStrike" dirty="0">
                          <a:solidFill>
                            <a:srgbClr val="0B0080"/>
                          </a:solidFill>
                          <a:effectLst/>
                          <a:hlinkClick r:id="rId12" tooltip="Distributed file system"/>
                        </a:rPr>
                        <a:t>Distributed File System</a:t>
                      </a:r>
                      <a:endParaRPr lang="en-US" sz="1400" dirty="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5288">
                <a:tc>
                  <a:txBody>
                    <a:bodyPr/>
                    <a:lstStyle/>
                    <a:p>
                      <a:pPr algn="l" fontAlgn="t"/>
                      <a:r>
                        <a:rPr lang="en-US" sz="1400" u="none" strike="noStrike">
                          <a:solidFill>
                            <a:srgbClr val="0B0080"/>
                          </a:solidFill>
                          <a:effectLst/>
                          <a:hlinkClick r:id="rId13" tooltip="Software license"/>
                        </a:rPr>
                        <a:t>License</a:t>
                      </a:r>
                      <a:endParaRPr lang="en-US" sz="140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400" u="none" strike="noStrike" dirty="0">
                          <a:solidFill>
                            <a:srgbClr val="0B0080"/>
                          </a:solidFill>
                          <a:effectLst/>
                          <a:hlinkClick r:id="rId14" tooltip="Apache License"/>
                        </a:rPr>
                        <a:t>Apache License</a:t>
                      </a:r>
                      <a:r>
                        <a:rPr lang="en-US" sz="1400" dirty="0">
                          <a:effectLst/>
                        </a:rPr>
                        <a:t> 2.0</a:t>
                      </a: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5288">
                <a:tc>
                  <a:txBody>
                    <a:bodyPr/>
                    <a:lstStyle/>
                    <a:p>
                      <a:pPr algn="l" fontAlgn="t"/>
                      <a:r>
                        <a:rPr lang="en-US" sz="1400">
                          <a:effectLst/>
                        </a:rPr>
                        <a:t>Website</a:t>
                      </a: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US" sz="1400" u="none" strike="noStrike" dirty="0">
                          <a:solidFill>
                            <a:srgbClr val="663366"/>
                          </a:solidFill>
                          <a:effectLst/>
                          <a:hlinkClick r:id="rId15"/>
                        </a:rPr>
                        <a:t>hadoop.apache.org</a:t>
                      </a:r>
                      <a:endParaRPr lang="en-US" sz="1400" dirty="0">
                        <a:effectLst/>
                      </a:endParaRPr>
                    </a:p>
                  </a:txBody>
                  <a:tcP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pic>
        <p:nvPicPr>
          <p:cNvPr id="10244" name="Picture 4" descr="File:Hadoop-logo.jpg"/>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2743200" y="2057400"/>
            <a:ext cx="2857500" cy="6762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299705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lvl="1" indent="0" algn="just">
              <a:buNone/>
            </a:pPr>
            <a:r>
              <a:rPr lang="en-US" dirty="0" smtClean="0"/>
              <a:t>This chapter will introduce you to the different types of input and output formats used in Mapreduce programming.</a:t>
            </a:r>
          </a:p>
          <a:p>
            <a:pPr>
              <a:buNone/>
            </a:pPr>
            <a:endParaRPr dirty="0" smtClean="0"/>
          </a:p>
        </p:txBody>
      </p:sp>
      <p:sp>
        <p:nvSpPr>
          <p:cNvPr id="3" name="Title 2"/>
          <p:cNvSpPr>
            <a:spLocks noGrp="1"/>
          </p:cNvSpPr>
          <p:nvPr>
            <p:ph type="title"/>
          </p:nvPr>
        </p:nvSpPr>
        <p:spPr/>
        <p:txBody>
          <a:bodyPr/>
          <a:lstStyle/>
          <a:p>
            <a:r>
              <a:rPr lang="en-US" dirty="0" smtClean="0"/>
              <a:t>Overview</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120</a:t>
            </a:fld>
            <a:endParaRPr lang="en-US" dirty="0"/>
          </a:p>
        </p:txBody>
      </p:sp>
    </p:spTree>
    <p:extLst>
      <p:ext uri="{BB962C8B-B14F-4D97-AF65-F5344CB8AC3E}">
        <p14:creationId xmlns="" xmlns:p14="http://schemas.microsoft.com/office/powerpoint/2010/main" val="146306347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dirty="0" smtClean="0"/>
              <a:t>After completing this chapter you will be able to:</a:t>
            </a:r>
          </a:p>
          <a:p>
            <a:pPr lvl="1"/>
            <a:r>
              <a:rPr lang="en-US" dirty="0" smtClean="0"/>
              <a:t>Describe various input formats</a:t>
            </a:r>
          </a:p>
          <a:p>
            <a:pPr lvl="1"/>
            <a:r>
              <a:rPr lang="en-US" dirty="0"/>
              <a:t>Describe various </a:t>
            </a:r>
            <a:r>
              <a:rPr lang="en-US" dirty="0" smtClean="0"/>
              <a:t>output formats</a:t>
            </a:r>
          </a:p>
          <a:p>
            <a:pPr lvl="1"/>
            <a:r>
              <a:rPr lang="en-US" dirty="0" smtClean="0"/>
              <a:t>Describe Input Splits</a:t>
            </a:r>
          </a:p>
          <a:p>
            <a:pPr lvl="1"/>
            <a:r>
              <a:rPr lang="en-US" dirty="0" smtClean="0"/>
              <a:t>Write a Mapreduce program</a:t>
            </a:r>
          </a:p>
          <a:p>
            <a:pPr lvl="1"/>
            <a:endParaRPr lang="en-US" dirty="0"/>
          </a:p>
          <a:p>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121</a:t>
            </a:fld>
            <a:endParaRPr lang="en-US" dirty="0"/>
          </a:p>
        </p:txBody>
      </p:sp>
    </p:spTree>
    <p:extLst>
      <p:ext uri="{BB962C8B-B14F-4D97-AF65-F5344CB8AC3E}">
        <p14:creationId xmlns="" xmlns:p14="http://schemas.microsoft.com/office/powerpoint/2010/main" val="311079488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Input splits are represented by the Java interface, </a:t>
            </a:r>
            <a:r>
              <a:rPr lang="en-US" sz="1800" dirty="0" err="1"/>
              <a:t>InputSplit</a:t>
            </a:r>
            <a:r>
              <a:rPr lang="en-US" sz="1800" dirty="0"/>
              <a:t>.</a:t>
            </a:r>
          </a:p>
          <a:p>
            <a:pPr marL="0" indent="0">
              <a:buNone/>
            </a:pPr>
            <a:endParaRPr lang="en-US" sz="1800" dirty="0"/>
          </a:p>
          <a:p>
            <a:r>
              <a:rPr lang="en-US" sz="1800" dirty="0"/>
              <a:t>An </a:t>
            </a:r>
            <a:r>
              <a:rPr lang="en-US" sz="1800" dirty="0" err="1"/>
              <a:t>InputSplit</a:t>
            </a:r>
            <a:r>
              <a:rPr lang="en-US" sz="1800" dirty="0"/>
              <a:t> has a length in bytes, and a set of storage locations</a:t>
            </a:r>
          </a:p>
          <a:p>
            <a:pPr marL="0" indent="0">
              <a:buNone/>
            </a:pPr>
            <a:endParaRPr lang="en-US" sz="1800" dirty="0" smtClean="0"/>
          </a:p>
          <a:p>
            <a:r>
              <a:rPr lang="en-US" sz="1800" smtClean="0"/>
              <a:t>Split </a:t>
            </a:r>
            <a:r>
              <a:rPr lang="en-US" sz="1800" dirty="0"/>
              <a:t>doesn’t contain the input data; it is just a reference to the data.</a:t>
            </a:r>
          </a:p>
          <a:p>
            <a:pPr marL="0" indent="0">
              <a:buNone/>
            </a:pPr>
            <a:endParaRPr lang="en-US" sz="1800" dirty="0"/>
          </a:p>
          <a:p>
            <a:r>
              <a:rPr lang="en-US" sz="1800" dirty="0"/>
              <a:t>We don’t need to deal with </a:t>
            </a:r>
            <a:r>
              <a:rPr lang="en-US" sz="1800" dirty="0" err="1"/>
              <a:t>InputSplits</a:t>
            </a:r>
            <a:r>
              <a:rPr lang="en-US" sz="1800" dirty="0"/>
              <a:t> directly, as they are created by an </a:t>
            </a:r>
            <a:r>
              <a:rPr lang="en-US" sz="1800" dirty="0" err="1"/>
              <a:t>InputFormat</a:t>
            </a:r>
            <a:r>
              <a:rPr lang="en-US" sz="1800" dirty="0"/>
              <a:t>.</a:t>
            </a:r>
          </a:p>
          <a:p>
            <a:endParaRPr lang="en-US" sz="1800" dirty="0"/>
          </a:p>
        </p:txBody>
      </p:sp>
      <p:sp>
        <p:nvSpPr>
          <p:cNvPr id="3" name="Title 2"/>
          <p:cNvSpPr>
            <a:spLocks noGrp="1"/>
          </p:cNvSpPr>
          <p:nvPr>
            <p:ph type="title"/>
          </p:nvPr>
        </p:nvSpPr>
        <p:spPr/>
        <p:txBody>
          <a:bodyPr/>
          <a:lstStyle/>
          <a:p>
            <a:r>
              <a:rPr lang="en-US" dirty="0"/>
              <a:t>Input Splits and Records</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122</a:t>
            </a:fld>
            <a:endParaRPr lang="en-US" dirty="0"/>
          </a:p>
        </p:txBody>
      </p:sp>
    </p:spTree>
    <p:extLst>
      <p:ext uri="{BB962C8B-B14F-4D97-AF65-F5344CB8AC3E}">
        <p14:creationId xmlns="" xmlns:p14="http://schemas.microsoft.com/office/powerpoint/2010/main" val="112050897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An </a:t>
            </a:r>
            <a:r>
              <a:rPr lang="en-US" sz="1800" dirty="0" err="1"/>
              <a:t>InputFormat</a:t>
            </a:r>
            <a:r>
              <a:rPr lang="en-US" sz="1800" dirty="0"/>
              <a:t> is responsible for creating the input splits, and dividing them into records</a:t>
            </a:r>
          </a:p>
          <a:p>
            <a:pPr marL="0" indent="0">
              <a:buNone/>
            </a:pPr>
            <a:endParaRPr lang="en-US" sz="1800" dirty="0"/>
          </a:p>
          <a:p>
            <a:r>
              <a:rPr lang="en-US" sz="1800" dirty="0" err="1"/>
              <a:t>FileInputFormat</a:t>
            </a:r>
            <a:r>
              <a:rPr lang="en-US" sz="1800" dirty="0"/>
              <a:t> is the base class for all implementations of </a:t>
            </a:r>
            <a:r>
              <a:rPr lang="en-US" sz="1800" dirty="0" err="1"/>
              <a:t>InputFormat</a:t>
            </a:r>
            <a:r>
              <a:rPr lang="en-US" sz="1800" dirty="0"/>
              <a:t> that use files as their data source</a:t>
            </a:r>
          </a:p>
          <a:p>
            <a:endParaRPr lang="en-US" sz="1800" dirty="0"/>
          </a:p>
          <a:p>
            <a:pPr marL="0" indent="0">
              <a:buNone/>
            </a:pPr>
            <a:endParaRPr lang="en-US" sz="1800" dirty="0"/>
          </a:p>
        </p:txBody>
      </p:sp>
      <p:sp>
        <p:nvSpPr>
          <p:cNvPr id="3" name="Title 2"/>
          <p:cNvSpPr>
            <a:spLocks noGrp="1"/>
          </p:cNvSpPr>
          <p:nvPr>
            <p:ph type="title"/>
          </p:nvPr>
        </p:nvSpPr>
        <p:spPr>
          <a:xfrm>
            <a:off x="1611573" y="-12510"/>
            <a:ext cx="7543800" cy="1066800"/>
          </a:xfrm>
        </p:spPr>
        <p:txBody>
          <a:bodyPr/>
          <a:lstStyle/>
          <a:p>
            <a:r>
              <a:rPr lang="en-US" dirty="0"/>
              <a:t>Input Format</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123</a:t>
            </a:fld>
            <a:endParaRPr lang="en-US" dirty="0"/>
          </a:p>
        </p:txBody>
      </p:sp>
    </p:spTree>
    <p:extLst>
      <p:ext uri="{BB962C8B-B14F-4D97-AF65-F5344CB8AC3E}">
        <p14:creationId xmlns="" xmlns:p14="http://schemas.microsoft.com/office/powerpoint/2010/main" val="377613464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cstate="print"/>
          <a:srcRect/>
          <a:stretch>
            <a:fillRect/>
          </a:stretch>
        </p:blipFill>
        <p:spPr bwMode="auto">
          <a:xfrm>
            <a:off x="1371600" y="1752600"/>
            <a:ext cx="6265115" cy="4816635"/>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a:t>Input format Hierarchy</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124</a:t>
            </a:fld>
            <a:endParaRPr lang="en-US" dirty="0"/>
          </a:p>
        </p:txBody>
      </p:sp>
    </p:spTree>
    <p:extLst>
      <p:ext uri="{BB962C8B-B14F-4D97-AF65-F5344CB8AC3E}">
        <p14:creationId xmlns="" xmlns:p14="http://schemas.microsoft.com/office/powerpoint/2010/main" val="60158886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Hadoop works better with a small number of large files than a large number of small files.</a:t>
            </a:r>
          </a:p>
          <a:p>
            <a:pPr>
              <a:buNone/>
            </a:pPr>
            <a:endParaRPr lang="en-US" sz="1800" dirty="0"/>
          </a:p>
          <a:p>
            <a:r>
              <a:rPr lang="en-US" sz="1800" dirty="0"/>
              <a:t>One reason for this is that </a:t>
            </a:r>
            <a:r>
              <a:rPr lang="en-US" sz="1800" dirty="0" err="1"/>
              <a:t>FileInputFormat</a:t>
            </a:r>
            <a:r>
              <a:rPr lang="en-US" sz="1800" dirty="0"/>
              <a:t> generates splits in such a way that each split is all or part of a single file. If the file is very small (“small” means significantly smaller than an HDFS block) and there are a lot of them, then each map task will process very little input, and there will be a lot of them (one per file), each of which imposes extra bookkeeping overhead.</a:t>
            </a:r>
          </a:p>
          <a:p>
            <a:endParaRPr lang="en-US" sz="1800" dirty="0"/>
          </a:p>
          <a:p>
            <a:r>
              <a:rPr lang="en-US" sz="1800" dirty="0"/>
              <a:t>The situation is alleviated somewhat by </a:t>
            </a:r>
            <a:r>
              <a:rPr lang="en-US" sz="1800" dirty="0" err="1"/>
              <a:t>CombineFileInputFormat</a:t>
            </a:r>
            <a:r>
              <a:rPr lang="en-US" sz="1800" dirty="0"/>
              <a:t>, which was designed to work well with small files. Where </a:t>
            </a:r>
            <a:r>
              <a:rPr lang="en-US" sz="1800" dirty="0" err="1"/>
              <a:t>FileInputFormat</a:t>
            </a:r>
            <a:r>
              <a:rPr lang="en-US" sz="1800" dirty="0"/>
              <a:t> creates a split per file, </a:t>
            </a:r>
            <a:r>
              <a:rPr lang="en-US" sz="1800" dirty="0" err="1"/>
              <a:t>CombineFileInputFormat</a:t>
            </a:r>
            <a:r>
              <a:rPr lang="en-US" sz="1800" dirty="0"/>
              <a:t> packs many files into each split so that each mapper has more to process.</a:t>
            </a:r>
          </a:p>
          <a:p>
            <a:pPr marL="0" indent="0">
              <a:buNone/>
            </a:pPr>
            <a:endParaRPr lang="en-US" sz="1800" dirty="0"/>
          </a:p>
        </p:txBody>
      </p:sp>
      <p:sp>
        <p:nvSpPr>
          <p:cNvPr id="3" name="Title 2"/>
          <p:cNvSpPr>
            <a:spLocks noGrp="1"/>
          </p:cNvSpPr>
          <p:nvPr>
            <p:ph type="title"/>
          </p:nvPr>
        </p:nvSpPr>
        <p:spPr>
          <a:xfrm>
            <a:off x="1562669" y="4549"/>
            <a:ext cx="7543800" cy="1066800"/>
          </a:xfrm>
        </p:spPr>
        <p:txBody>
          <a:bodyPr/>
          <a:lstStyle/>
          <a:p>
            <a:r>
              <a:rPr lang="en-US" dirty="0"/>
              <a:t>Small files and </a:t>
            </a:r>
            <a:r>
              <a:rPr lang="en-US" dirty="0" err="1"/>
              <a:t>CombineFileInputFormat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125</a:t>
            </a:fld>
            <a:endParaRPr lang="en-US" dirty="0"/>
          </a:p>
        </p:txBody>
      </p:sp>
    </p:spTree>
    <p:extLst>
      <p:ext uri="{BB962C8B-B14F-4D97-AF65-F5344CB8AC3E}">
        <p14:creationId xmlns="" xmlns:p14="http://schemas.microsoft.com/office/powerpoint/2010/main" val="39005601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err="1"/>
              <a:t>TextInputFormat</a:t>
            </a:r>
            <a:r>
              <a:rPr lang="en-US" sz="1800" dirty="0"/>
              <a:t> is the default </a:t>
            </a:r>
            <a:r>
              <a:rPr lang="en-US" sz="1800" dirty="0" err="1"/>
              <a:t>InputFormat</a:t>
            </a:r>
            <a:r>
              <a:rPr lang="en-US" sz="1800" dirty="0"/>
              <a:t>. Each record is a line of input.</a:t>
            </a:r>
          </a:p>
          <a:p>
            <a:pPr marL="0" indent="0">
              <a:buNone/>
            </a:pPr>
            <a:r>
              <a:rPr lang="en-US" sz="1800" dirty="0"/>
              <a:t> </a:t>
            </a:r>
            <a:r>
              <a:rPr lang="en-US" sz="1800" dirty="0" smtClean="0"/>
              <a:t>      The </a:t>
            </a:r>
            <a:r>
              <a:rPr lang="en-US" sz="1800" dirty="0"/>
              <a:t>key, a </a:t>
            </a:r>
            <a:r>
              <a:rPr lang="en-US" sz="1800" dirty="0" err="1"/>
              <a:t>LongWritable</a:t>
            </a:r>
            <a:r>
              <a:rPr lang="en-US" sz="1800" dirty="0"/>
              <a:t>, is the byte offset within the file of the beginning of the line. </a:t>
            </a:r>
          </a:p>
          <a:p>
            <a:pPr marL="0" indent="0">
              <a:buNone/>
            </a:pPr>
            <a:r>
              <a:rPr lang="en-US" sz="1800" dirty="0" smtClean="0"/>
              <a:t>       The </a:t>
            </a:r>
            <a:r>
              <a:rPr lang="en-US" sz="1800" dirty="0"/>
              <a:t>value is the contents of the line, excluding any line terminators.</a:t>
            </a:r>
          </a:p>
          <a:p>
            <a:pPr lvl="1">
              <a:buNone/>
            </a:pPr>
            <a:r>
              <a:rPr lang="en-US" sz="1600" dirty="0"/>
              <a:t>	On the top of the </a:t>
            </a:r>
            <a:r>
              <a:rPr lang="en-US" sz="1600" dirty="0" err="1"/>
              <a:t>Crumpetty</a:t>
            </a:r>
            <a:r>
              <a:rPr lang="en-US" sz="1600" dirty="0"/>
              <a:t> Tree</a:t>
            </a:r>
          </a:p>
          <a:p>
            <a:pPr lvl="1">
              <a:buNone/>
            </a:pPr>
            <a:r>
              <a:rPr lang="en-US" sz="1600" dirty="0"/>
              <a:t>	The </a:t>
            </a:r>
            <a:r>
              <a:rPr lang="en-US" sz="1600" dirty="0" err="1"/>
              <a:t>Quangle</a:t>
            </a:r>
            <a:r>
              <a:rPr lang="en-US" sz="1600" dirty="0"/>
              <a:t> Wangle sat,</a:t>
            </a:r>
          </a:p>
          <a:p>
            <a:pPr lvl="1">
              <a:buNone/>
            </a:pPr>
            <a:r>
              <a:rPr lang="en-US" sz="1600" dirty="0"/>
              <a:t>	But his face you could not see,	</a:t>
            </a:r>
          </a:p>
          <a:p>
            <a:pPr lvl="1">
              <a:buNone/>
            </a:pPr>
            <a:r>
              <a:rPr lang="en-US" sz="1600" dirty="0"/>
              <a:t>	On account of his Beaver Hat.</a:t>
            </a:r>
          </a:p>
          <a:p>
            <a:pPr>
              <a:buNone/>
            </a:pPr>
            <a:r>
              <a:rPr lang="en-US" sz="1800" dirty="0" smtClean="0"/>
              <a:t>Its </a:t>
            </a:r>
            <a:r>
              <a:rPr lang="en-US" sz="1800" dirty="0"/>
              <a:t>divided into one split of four records. The records are interpreted as the </a:t>
            </a:r>
            <a:r>
              <a:rPr lang="en-US" sz="1800" dirty="0" smtClean="0"/>
              <a:t>following</a:t>
            </a:r>
          </a:p>
          <a:p>
            <a:pPr>
              <a:buNone/>
            </a:pPr>
            <a:r>
              <a:rPr lang="en-US" sz="1800" dirty="0" smtClean="0"/>
              <a:t>key-value </a:t>
            </a:r>
            <a:r>
              <a:rPr lang="en-US" sz="1800" dirty="0"/>
              <a:t>pairs:</a:t>
            </a:r>
          </a:p>
          <a:p>
            <a:pPr lvl="1">
              <a:buNone/>
            </a:pPr>
            <a:r>
              <a:rPr lang="en-US" sz="1600" dirty="0"/>
              <a:t>(0, On the top of the </a:t>
            </a:r>
            <a:r>
              <a:rPr lang="en-US" sz="1600" dirty="0" err="1"/>
              <a:t>Crumpetty</a:t>
            </a:r>
            <a:r>
              <a:rPr lang="en-US" sz="1600" dirty="0"/>
              <a:t> Tree)</a:t>
            </a:r>
          </a:p>
          <a:p>
            <a:pPr lvl="1">
              <a:buNone/>
            </a:pPr>
            <a:r>
              <a:rPr lang="en-US" sz="1600" dirty="0"/>
              <a:t>(33, The </a:t>
            </a:r>
            <a:r>
              <a:rPr lang="en-US" sz="1600" dirty="0" err="1"/>
              <a:t>Quangle</a:t>
            </a:r>
            <a:r>
              <a:rPr lang="en-US" sz="1600" dirty="0"/>
              <a:t> Wangle sat,)</a:t>
            </a:r>
          </a:p>
          <a:p>
            <a:pPr lvl="1">
              <a:buNone/>
            </a:pPr>
            <a:r>
              <a:rPr lang="en-US" sz="1600" dirty="0"/>
              <a:t>(57, But his face you could not see,)</a:t>
            </a:r>
          </a:p>
          <a:p>
            <a:pPr lvl="1">
              <a:buNone/>
            </a:pPr>
            <a:r>
              <a:rPr lang="en-US" sz="1600" dirty="0"/>
              <a:t>(89, On account of his Beaver Hat.)</a:t>
            </a:r>
          </a:p>
          <a:p>
            <a:endParaRPr lang="en-US" sz="1800" dirty="0"/>
          </a:p>
        </p:txBody>
      </p:sp>
      <p:sp>
        <p:nvSpPr>
          <p:cNvPr id="3" name="Title 2"/>
          <p:cNvSpPr>
            <a:spLocks noGrp="1"/>
          </p:cNvSpPr>
          <p:nvPr>
            <p:ph type="title"/>
          </p:nvPr>
        </p:nvSpPr>
        <p:spPr/>
        <p:txBody>
          <a:bodyPr/>
          <a:lstStyle/>
          <a:p>
            <a:r>
              <a:rPr lang="en-US" dirty="0" err="1"/>
              <a:t>TextInputFormat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126</a:t>
            </a:fld>
            <a:endParaRPr lang="en-US" dirty="0"/>
          </a:p>
        </p:txBody>
      </p:sp>
    </p:spTree>
    <p:extLst>
      <p:ext uri="{BB962C8B-B14F-4D97-AF65-F5344CB8AC3E}">
        <p14:creationId xmlns="" xmlns:p14="http://schemas.microsoft.com/office/powerpoint/2010/main" val="110048773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err="1"/>
              <a:t>TextInputFormat’s</a:t>
            </a:r>
            <a:r>
              <a:rPr lang="en-US" sz="1800" dirty="0"/>
              <a:t> keys, being simply the offset within the file, are not normally very useful. It is common for each line in a file to be a key-value pair, separated by a delimiter such as a tab character. For example, this is the output produced by </a:t>
            </a:r>
            <a:r>
              <a:rPr lang="en-US" sz="1800" dirty="0" err="1"/>
              <a:t>TextOutputFormat</a:t>
            </a:r>
            <a:r>
              <a:rPr lang="en-US" sz="1800" dirty="0"/>
              <a:t>, </a:t>
            </a:r>
            <a:r>
              <a:rPr lang="en-US" sz="1800" dirty="0" err="1"/>
              <a:t>Hadoop’s</a:t>
            </a:r>
            <a:r>
              <a:rPr lang="en-US" sz="1800" dirty="0"/>
              <a:t> default </a:t>
            </a:r>
            <a:r>
              <a:rPr lang="en-US" sz="1800" dirty="0" err="1"/>
              <a:t>OutputFormat</a:t>
            </a:r>
            <a:r>
              <a:rPr lang="en-US" sz="1800" dirty="0"/>
              <a:t>. To interpret such files correctly, </a:t>
            </a:r>
            <a:r>
              <a:rPr lang="en-US" sz="1800" dirty="0" err="1"/>
              <a:t>KeyValueTextInputFormat</a:t>
            </a:r>
            <a:r>
              <a:rPr lang="en-US" sz="1800" dirty="0"/>
              <a:t> is appropriate.</a:t>
            </a:r>
          </a:p>
          <a:p>
            <a:pPr marL="0" indent="0">
              <a:buNone/>
            </a:pPr>
            <a:r>
              <a:rPr lang="en-US" sz="1800" dirty="0"/>
              <a:t> </a:t>
            </a:r>
            <a:r>
              <a:rPr lang="en-US" sz="1800" dirty="0" smtClean="0"/>
              <a:t>      specify </a:t>
            </a:r>
            <a:r>
              <a:rPr lang="en-US" sz="1800" dirty="0"/>
              <a:t>the separator via the  </a:t>
            </a:r>
            <a:r>
              <a:rPr lang="en-US" sz="1800" dirty="0" err="1"/>
              <a:t>key.value.separator.in.input.line</a:t>
            </a:r>
            <a:r>
              <a:rPr lang="en-US" sz="1800" dirty="0"/>
              <a:t> property</a:t>
            </a:r>
          </a:p>
          <a:p>
            <a:pPr lvl="1">
              <a:buNone/>
            </a:pPr>
            <a:r>
              <a:rPr lang="en-US" sz="1600" dirty="0" smtClean="0"/>
              <a:t>line1</a:t>
            </a:r>
            <a:r>
              <a:rPr lang="en-US" sz="1600" dirty="0"/>
              <a:t>→On the top of the </a:t>
            </a:r>
            <a:r>
              <a:rPr lang="en-US" sz="1600" dirty="0" err="1"/>
              <a:t>Crumpetty</a:t>
            </a:r>
            <a:r>
              <a:rPr lang="en-US" sz="1600" dirty="0"/>
              <a:t> Tree</a:t>
            </a:r>
          </a:p>
          <a:p>
            <a:pPr lvl="1">
              <a:buNone/>
            </a:pPr>
            <a:r>
              <a:rPr lang="en-US" sz="1600" dirty="0"/>
              <a:t>line2→The </a:t>
            </a:r>
            <a:r>
              <a:rPr lang="en-US" sz="1600" dirty="0" err="1"/>
              <a:t>Quangle</a:t>
            </a:r>
            <a:r>
              <a:rPr lang="en-US" sz="1600" dirty="0"/>
              <a:t> Wangle sat,</a:t>
            </a:r>
          </a:p>
          <a:p>
            <a:pPr lvl="1">
              <a:buNone/>
            </a:pPr>
            <a:r>
              <a:rPr lang="en-US" sz="1600" dirty="0"/>
              <a:t>line3→But his face you could not see,</a:t>
            </a:r>
          </a:p>
          <a:p>
            <a:pPr lvl="1">
              <a:buNone/>
            </a:pPr>
            <a:r>
              <a:rPr lang="en-US" sz="1600" dirty="0"/>
              <a:t>line4→On account of his Beaver Hat.</a:t>
            </a:r>
          </a:p>
          <a:p>
            <a:pPr lvl="1">
              <a:buNone/>
            </a:pPr>
            <a:endParaRPr lang="en-US" sz="1600" dirty="0"/>
          </a:p>
          <a:p>
            <a:pPr>
              <a:buNone/>
            </a:pPr>
            <a:r>
              <a:rPr lang="en-US" sz="1800" dirty="0" smtClean="0"/>
              <a:t>	keys </a:t>
            </a:r>
            <a:r>
              <a:rPr lang="en-US" sz="1800" dirty="0"/>
              <a:t>are the Text sequences before the tab in each line:</a:t>
            </a:r>
          </a:p>
          <a:p>
            <a:pPr lvl="1">
              <a:buNone/>
            </a:pPr>
            <a:r>
              <a:rPr lang="en-US" sz="1600" dirty="0"/>
              <a:t>(line1, On the top of the </a:t>
            </a:r>
            <a:r>
              <a:rPr lang="en-US" sz="1600" dirty="0" err="1"/>
              <a:t>Crumpetty</a:t>
            </a:r>
            <a:r>
              <a:rPr lang="en-US" sz="1600" dirty="0"/>
              <a:t> Tree)</a:t>
            </a:r>
          </a:p>
          <a:p>
            <a:pPr lvl="1">
              <a:buNone/>
            </a:pPr>
            <a:r>
              <a:rPr lang="en-US" sz="1600" dirty="0"/>
              <a:t>(line2, The </a:t>
            </a:r>
            <a:r>
              <a:rPr lang="en-US" sz="1600" dirty="0" err="1"/>
              <a:t>Quangle</a:t>
            </a:r>
            <a:r>
              <a:rPr lang="en-US" sz="1600" dirty="0"/>
              <a:t> Wangle sat,)</a:t>
            </a:r>
          </a:p>
          <a:p>
            <a:pPr lvl="1">
              <a:buNone/>
            </a:pPr>
            <a:r>
              <a:rPr lang="en-US" sz="1600" dirty="0"/>
              <a:t>(line3, But his face you could not see,)</a:t>
            </a:r>
          </a:p>
          <a:p>
            <a:pPr lvl="1">
              <a:buNone/>
            </a:pPr>
            <a:r>
              <a:rPr lang="en-US" sz="1600" dirty="0"/>
              <a:t>(line4, On account of his Beaver Hat.)</a:t>
            </a:r>
          </a:p>
          <a:p>
            <a:endParaRPr lang="en-US" sz="1800" dirty="0"/>
          </a:p>
        </p:txBody>
      </p:sp>
      <p:sp>
        <p:nvSpPr>
          <p:cNvPr id="3" name="Title 2"/>
          <p:cNvSpPr>
            <a:spLocks noGrp="1"/>
          </p:cNvSpPr>
          <p:nvPr>
            <p:ph type="title"/>
          </p:nvPr>
        </p:nvSpPr>
        <p:spPr/>
        <p:txBody>
          <a:bodyPr/>
          <a:lstStyle/>
          <a:p>
            <a:r>
              <a:rPr lang="en-US" dirty="0" err="1"/>
              <a:t>KeyValueTextInputFormat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127</a:t>
            </a:fld>
            <a:endParaRPr lang="en-US" dirty="0"/>
          </a:p>
        </p:txBody>
      </p:sp>
    </p:spTree>
    <p:extLst>
      <p:ext uri="{BB962C8B-B14F-4D97-AF65-F5344CB8AC3E}">
        <p14:creationId xmlns="" xmlns:p14="http://schemas.microsoft.com/office/powerpoint/2010/main" val="70245272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If you want your mappers to receive a fixed number of lines of input, then </a:t>
            </a:r>
            <a:r>
              <a:rPr lang="en-US" sz="1800" dirty="0" err="1"/>
              <a:t>NLineInputFormat</a:t>
            </a:r>
            <a:r>
              <a:rPr lang="en-US" sz="1800" dirty="0"/>
              <a:t> is the </a:t>
            </a:r>
            <a:r>
              <a:rPr lang="en-US" sz="1800" dirty="0" err="1"/>
              <a:t>InputFormat</a:t>
            </a:r>
            <a:r>
              <a:rPr lang="en-US" sz="1800" dirty="0"/>
              <a:t> to use.</a:t>
            </a:r>
          </a:p>
          <a:p>
            <a:r>
              <a:rPr lang="en-US" sz="1800" dirty="0"/>
              <a:t>Like </a:t>
            </a:r>
            <a:r>
              <a:rPr lang="en-US" sz="1800" dirty="0" err="1"/>
              <a:t>TextInputFormat</a:t>
            </a:r>
            <a:r>
              <a:rPr lang="en-US" sz="1800" dirty="0"/>
              <a:t>, the keys are the byte offsets within the file and the values are the lines themselves.</a:t>
            </a:r>
          </a:p>
          <a:p>
            <a:pPr lvl="1">
              <a:buNone/>
            </a:pPr>
            <a:r>
              <a:rPr lang="en-US" sz="1600" dirty="0" smtClean="0"/>
              <a:t>On </a:t>
            </a:r>
            <a:r>
              <a:rPr lang="en-US" sz="1600" dirty="0"/>
              <a:t>the top of the </a:t>
            </a:r>
            <a:r>
              <a:rPr lang="en-US" sz="1600" dirty="0" err="1"/>
              <a:t>Crumpetty</a:t>
            </a:r>
            <a:r>
              <a:rPr lang="en-US" sz="1600" dirty="0"/>
              <a:t> Tree</a:t>
            </a:r>
          </a:p>
          <a:p>
            <a:pPr lvl="1">
              <a:buNone/>
            </a:pPr>
            <a:r>
              <a:rPr lang="en-US" sz="1600" dirty="0"/>
              <a:t>The </a:t>
            </a:r>
            <a:r>
              <a:rPr lang="en-US" sz="1600" dirty="0" err="1"/>
              <a:t>Quangle</a:t>
            </a:r>
            <a:r>
              <a:rPr lang="en-US" sz="1600" dirty="0"/>
              <a:t> Wangle sat,</a:t>
            </a:r>
          </a:p>
          <a:p>
            <a:pPr lvl="1">
              <a:buNone/>
            </a:pPr>
            <a:r>
              <a:rPr lang="en-US" sz="1600" dirty="0"/>
              <a:t>But his face you could not see,</a:t>
            </a:r>
          </a:p>
          <a:p>
            <a:pPr lvl="1">
              <a:buNone/>
            </a:pPr>
            <a:r>
              <a:rPr lang="en-US" sz="1600" dirty="0"/>
              <a:t>On account of his Beaver Hat.</a:t>
            </a:r>
          </a:p>
          <a:p>
            <a:pPr>
              <a:buNone/>
            </a:pPr>
            <a:r>
              <a:rPr lang="en-US" sz="1800" dirty="0" smtClean="0"/>
              <a:t>       If</a:t>
            </a:r>
            <a:r>
              <a:rPr lang="en-US" sz="1800" dirty="0"/>
              <a:t>, for example, N is two, then each split contains two lines. One mapper will receive </a:t>
            </a:r>
            <a:r>
              <a:rPr lang="en-US" sz="1800" dirty="0" smtClean="0"/>
              <a:t>the first </a:t>
            </a:r>
            <a:r>
              <a:rPr lang="en-US" sz="1800" dirty="0"/>
              <a:t>two key-value pairs:</a:t>
            </a:r>
          </a:p>
          <a:p>
            <a:pPr lvl="1">
              <a:buNone/>
            </a:pPr>
            <a:r>
              <a:rPr lang="en-US" sz="1600" dirty="0"/>
              <a:t>(0, On the top of the </a:t>
            </a:r>
            <a:r>
              <a:rPr lang="en-US" sz="1600" dirty="0" err="1"/>
              <a:t>Crumpetty</a:t>
            </a:r>
            <a:r>
              <a:rPr lang="en-US" sz="1600" dirty="0"/>
              <a:t> Tree)</a:t>
            </a:r>
          </a:p>
          <a:p>
            <a:pPr lvl="1">
              <a:buNone/>
            </a:pPr>
            <a:r>
              <a:rPr lang="en-US" sz="1600" dirty="0"/>
              <a:t>(33, The </a:t>
            </a:r>
            <a:r>
              <a:rPr lang="en-US" sz="1600" dirty="0" err="1"/>
              <a:t>Quangle</a:t>
            </a:r>
            <a:r>
              <a:rPr lang="en-US" sz="1600" dirty="0"/>
              <a:t> Wangle sat,)</a:t>
            </a:r>
          </a:p>
          <a:p>
            <a:pPr>
              <a:buNone/>
            </a:pPr>
            <a:r>
              <a:rPr lang="en-US" sz="1800" dirty="0" smtClean="0"/>
              <a:t>      And </a:t>
            </a:r>
            <a:r>
              <a:rPr lang="en-US" sz="1800" dirty="0"/>
              <a:t>another mapper will receive the second two key-value pairs:</a:t>
            </a:r>
          </a:p>
          <a:p>
            <a:pPr lvl="1">
              <a:buNone/>
            </a:pPr>
            <a:r>
              <a:rPr lang="en-US" sz="1600" dirty="0"/>
              <a:t>(57, But his face you could not see,)</a:t>
            </a:r>
          </a:p>
          <a:p>
            <a:pPr lvl="1">
              <a:buNone/>
            </a:pPr>
            <a:r>
              <a:rPr lang="en-US" sz="1600" dirty="0"/>
              <a:t>(89, On account of his Beaver Hat.)</a:t>
            </a:r>
          </a:p>
          <a:p>
            <a:endParaRPr lang="en-US" sz="1800" dirty="0"/>
          </a:p>
        </p:txBody>
      </p:sp>
      <p:sp>
        <p:nvSpPr>
          <p:cNvPr id="3" name="Title 2"/>
          <p:cNvSpPr>
            <a:spLocks noGrp="1"/>
          </p:cNvSpPr>
          <p:nvPr>
            <p:ph type="title"/>
          </p:nvPr>
        </p:nvSpPr>
        <p:spPr/>
        <p:txBody>
          <a:bodyPr/>
          <a:lstStyle/>
          <a:p>
            <a:r>
              <a:rPr lang="en-US" dirty="0" err="1"/>
              <a:t>NLineInputFormat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128</a:t>
            </a:fld>
            <a:endParaRPr lang="en-US" dirty="0"/>
          </a:p>
        </p:txBody>
      </p:sp>
    </p:spTree>
    <p:extLst>
      <p:ext uri="{BB962C8B-B14F-4D97-AF65-F5344CB8AC3E}">
        <p14:creationId xmlns="" xmlns:p14="http://schemas.microsoft.com/office/powerpoint/2010/main" val="22255787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err="1"/>
              <a:t>Hadoop’s</a:t>
            </a:r>
            <a:r>
              <a:rPr lang="en-US" sz="1800" dirty="0"/>
              <a:t> sequence file format stores sequences of binary key-value pairs.</a:t>
            </a:r>
          </a:p>
          <a:p>
            <a:pPr>
              <a:buNone/>
            </a:pPr>
            <a:endParaRPr lang="en-US" sz="1800" dirty="0"/>
          </a:p>
          <a:p>
            <a:r>
              <a:rPr lang="en-US" sz="1800" dirty="0"/>
              <a:t>They support compression as a part of the format.</a:t>
            </a:r>
          </a:p>
          <a:p>
            <a:endParaRPr lang="en-US" sz="1800" dirty="0"/>
          </a:p>
        </p:txBody>
      </p:sp>
      <p:sp>
        <p:nvSpPr>
          <p:cNvPr id="3" name="Title 2"/>
          <p:cNvSpPr>
            <a:spLocks noGrp="1"/>
          </p:cNvSpPr>
          <p:nvPr>
            <p:ph type="title"/>
          </p:nvPr>
        </p:nvSpPr>
        <p:spPr/>
        <p:txBody>
          <a:bodyPr/>
          <a:lstStyle/>
          <a:p>
            <a:r>
              <a:rPr lang="en-US" dirty="0" err="1"/>
              <a:t>SequenceFileInputFormat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129</a:t>
            </a:fld>
            <a:endParaRPr lang="en-US" dirty="0"/>
          </a:p>
        </p:txBody>
      </p:sp>
    </p:spTree>
    <p:extLst>
      <p:ext uri="{BB962C8B-B14F-4D97-AF65-F5344CB8AC3E}">
        <p14:creationId xmlns="" xmlns:p14="http://schemas.microsoft.com/office/powerpoint/2010/main" val="3466191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90000"/>
              </a:lnSpc>
              <a:buClr>
                <a:srgbClr val="6DB33F"/>
              </a:buClr>
              <a:buNone/>
              <a:tabLst>
                <a:tab pos="1022350" algn="l"/>
              </a:tabLst>
              <a:defRPr/>
            </a:pPr>
            <a:r>
              <a:rPr lang="en-US" altLang="zh-TW" sz="1800" dirty="0" smtClean="0"/>
              <a:t>2003.2 First </a:t>
            </a:r>
            <a:r>
              <a:rPr lang="en-US" altLang="zh-TW" sz="1800" dirty="0" err="1"/>
              <a:t>MapReduce</a:t>
            </a:r>
            <a:r>
              <a:rPr lang="en-US" altLang="zh-TW" sz="1800" dirty="0"/>
              <a:t> library written at Google</a:t>
            </a:r>
          </a:p>
          <a:p>
            <a:pPr marL="228600" lvl="0" indent="-228600">
              <a:lnSpc>
                <a:spcPct val="90000"/>
              </a:lnSpc>
              <a:buClr>
                <a:srgbClr val="6DB33F"/>
              </a:buClr>
              <a:buNone/>
              <a:tabLst>
                <a:tab pos="1022350" algn="l"/>
              </a:tabLst>
              <a:defRPr/>
            </a:pPr>
            <a:r>
              <a:rPr lang="en-US" altLang="zh-TW" sz="1800" dirty="0" smtClean="0"/>
              <a:t>2003.10 Google </a:t>
            </a:r>
            <a:r>
              <a:rPr lang="en-US" altLang="zh-TW" sz="1800" dirty="0"/>
              <a:t>File System paper published</a:t>
            </a:r>
          </a:p>
          <a:p>
            <a:pPr marL="228600" lvl="0" indent="-228600">
              <a:lnSpc>
                <a:spcPct val="90000"/>
              </a:lnSpc>
              <a:buClr>
                <a:srgbClr val="6DB33F"/>
              </a:buClr>
              <a:buNone/>
              <a:tabLst>
                <a:tab pos="1022350" algn="l"/>
              </a:tabLst>
              <a:defRPr/>
            </a:pPr>
            <a:r>
              <a:rPr lang="en-US" altLang="zh-TW" sz="1800" dirty="0" smtClean="0"/>
              <a:t>2004.12 Google </a:t>
            </a:r>
            <a:r>
              <a:rPr lang="en-US" altLang="zh-TW" sz="1800" dirty="0" err="1"/>
              <a:t>MapReduce</a:t>
            </a:r>
            <a:r>
              <a:rPr lang="en-US" altLang="zh-TW" sz="1800" dirty="0"/>
              <a:t> paper published</a:t>
            </a:r>
          </a:p>
          <a:p>
            <a:pPr marL="228600" lvl="0" indent="-228600">
              <a:lnSpc>
                <a:spcPct val="90000"/>
              </a:lnSpc>
              <a:buClr>
                <a:srgbClr val="6DB33F"/>
              </a:buClr>
              <a:buNone/>
              <a:tabLst>
                <a:tab pos="1022350" algn="l"/>
              </a:tabLst>
              <a:defRPr/>
            </a:pPr>
            <a:r>
              <a:rPr lang="en-US" altLang="zh-TW" sz="1800" dirty="0" smtClean="0"/>
              <a:t>2005.7 Doug </a:t>
            </a:r>
            <a:r>
              <a:rPr lang="en-US" altLang="zh-TW" sz="1800" dirty="0"/>
              <a:t>Cutting reports that </a:t>
            </a:r>
            <a:r>
              <a:rPr lang="en-US" altLang="zh-TW" sz="1800" dirty="0" err="1"/>
              <a:t>Nutch</a:t>
            </a:r>
            <a:r>
              <a:rPr lang="en-US" altLang="zh-TW" sz="1800" dirty="0"/>
              <a:t> now use new </a:t>
            </a:r>
            <a:r>
              <a:rPr lang="en-US" altLang="zh-TW" sz="1800" dirty="0" err="1"/>
              <a:t>MapReduce</a:t>
            </a:r>
            <a:r>
              <a:rPr lang="en-US" altLang="zh-TW" sz="1800" dirty="0"/>
              <a:t> implementation</a:t>
            </a:r>
          </a:p>
          <a:p>
            <a:pPr marL="228600" lvl="0" indent="-228600">
              <a:lnSpc>
                <a:spcPct val="90000"/>
              </a:lnSpc>
              <a:buClr>
                <a:srgbClr val="6DB33F"/>
              </a:buClr>
              <a:buNone/>
              <a:tabLst>
                <a:tab pos="1022350" algn="l"/>
              </a:tabLst>
              <a:defRPr/>
            </a:pPr>
            <a:r>
              <a:rPr lang="en-US" altLang="zh-TW" sz="1800" dirty="0" smtClean="0"/>
              <a:t>2006.2 Hadoop </a:t>
            </a:r>
            <a:r>
              <a:rPr lang="en-US" altLang="zh-TW" sz="1800" dirty="0"/>
              <a:t>code moves out of </a:t>
            </a:r>
            <a:r>
              <a:rPr lang="en-US" altLang="zh-TW" sz="1800" dirty="0" err="1"/>
              <a:t>Nutch</a:t>
            </a:r>
            <a:r>
              <a:rPr lang="en-US" altLang="zh-TW" sz="1800" dirty="0"/>
              <a:t> into new </a:t>
            </a:r>
            <a:r>
              <a:rPr lang="en-US" altLang="zh-TW" sz="1800" dirty="0" err="1"/>
              <a:t>Lucene</a:t>
            </a:r>
            <a:r>
              <a:rPr lang="en-US" altLang="zh-TW" sz="1800" dirty="0"/>
              <a:t> sub-project</a:t>
            </a:r>
          </a:p>
          <a:p>
            <a:pPr marL="228600" lvl="0" indent="-228600">
              <a:lnSpc>
                <a:spcPct val="90000"/>
              </a:lnSpc>
              <a:buClr>
                <a:srgbClr val="6DB33F"/>
              </a:buClr>
              <a:buNone/>
              <a:tabLst>
                <a:tab pos="1022350" algn="l"/>
              </a:tabLst>
              <a:defRPr/>
            </a:pPr>
            <a:r>
              <a:rPr lang="en-US" altLang="zh-TW" sz="1800" dirty="0" smtClean="0"/>
              <a:t>2006.11 Google </a:t>
            </a:r>
            <a:r>
              <a:rPr lang="en-US" altLang="zh-TW" sz="1800" dirty="0" err="1"/>
              <a:t>Bigtable</a:t>
            </a:r>
            <a:r>
              <a:rPr lang="en-US" altLang="zh-TW" sz="1800" dirty="0"/>
              <a:t> paper published</a:t>
            </a:r>
          </a:p>
          <a:p>
            <a:pPr marL="0" lvl="0" indent="0">
              <a:buClr>
                <a:srgbClr val="6DB33F"/>
              </a:buClr>
              <a:buNone/>
              <a:tabLst>
                <a:tab pos="1022350" algn="l"/>
              </a:tabLst>
              <a:defRPr/>
            </a:pPr>
            <a:r>
              <a:rPr lang="en-US" altLang="zh-TW" sz="1800" dirty="0" smtClean="0"/>
              <a:t>2007.2 First </a:t>
            </a:r>
            <a:r>
              <a:rPr lang="en-US" altLang="zh-TW" sz="1800" dirty="0" err="1"/>
              <a:t>HBase</a:t>
            </a:r>
            <a:r>
              <a:rPr lang="en-US" altLang="zh-TW" sz="1800" dirty="0"/>
              <a:t> code drop from Mike </a:t>
            </a:r>
            <a:r>
              <a:rPr lang="en-US" altLang="zh-TW" sz="1800" dirty="0" err="1"/>
              <a:t>Cafarella</a:t>
            </a:r>
            <a:endParaRPr lang="en-US" altLang="zh-TW" sz="1800" dirty="0"/>
          </a:p>
          <a:p>
            <a:pPr marL="0" lvl="0" indent="0">
              <a:buClr>
                <a:srgbClr val="6DB33F"/>
              </a:buClr>
              <a:buNone/>
              <a:tabLst>
                <a:tab pos="1022350" algn="l"/>
              </a:tabLst>
              <a:defRPr/>
            </a:pPr>
            <a:r>
              <a:rPr lang="en-US" altLang="zh-TW" sz="1800" dirty="0" smtClean="0"/>
              <a:t>2007.4 Yahoo</a:t>
            </a:r>
            <a:r>
              <a:rPr lang="en-US" altLang="zh-TW" sz="1800" dirty="0"/>
              <a:t>! Running Hadoop on 1000-node cluster</a:t>
            </a:r>
          </a:p>
          <a:p>
            <a:pPr marL="0" lvl="0" indent="0">
              <a:buClr>
                <a:srgbClr val="6DB33F"/>
              </a:buClr>
              <a:buNone/>
              <a:tabLst>
                <a:tab pos="1022350" algn="l"/>
              </a:tabLst>
              <a:defRPr/>
            </a:pPr>
            <a:r>
              <a:rPr lang="en-US" altLang="zh-TW" sz="1800" dirty="0" smtClean="0"/>
              <a:t>2008.1 Hadoop </a:t>
            </a:r>
            <a:r>
              <a:rPr lang="en-US" altLang="zh-TW" sz="1800" dirty="0"/>
              <a:t>made an Apache Top Level Project</a:t>
            </a:r>
          </a:p>
          <a:p>
            <a:endParaRPr dirty="0" smtClean="0"/>
          </a:p>
        </p:txBody>
      </p:sp>
      <p:sp>
        <p:nvSpPr>
          <p:cNvPr id="3" name="Title 2"/>
          <p:cNvSpPr>
            <a:spLocks noGrp="1"/>
          </p:cNvSpPr>
          <p:nvPr>
            <p:ph type="title"/>
          </p:nvPr>
        </p:nvSpPr>
        <p:spPr/>
        <p:txBody>
          <a:bodyPr/>
          <a:lstStyle/>
          <a:p>
            <a:r>
              <a:rPr lang="en-US" dirty="0" smtClean="0"/>
              <a:t>History</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a:t>
            </a:fld>
            <a:endParaRPr lang="en-US" dirty="0"/>
          </a:p>
        </p:txBody>
      </p:sp>
      <p:pic>
        <p:nvPicPr>
          <p:cNvPr id="5" name="Picture 13"/>
          <p:cNvPicPr>
            <a:picLocks noChangeAspect="1" noChangeArrowheads="1"/>
          </p:cNvPicPr>
          <p:nvPr/>
        </p:nvPicPr>
        <p:blipFill>
          <a:blip r:embed="rId2" cstate="print"/>
          <a:srcRect/>
          <a:stretch>
            <a:fillRect/>
          </a:stretch>
        </p:blipFill>
        <p:spPr bwMode="auto">
          <a:xfrm>
            <a:off x="8161345" y="145260"/>
            <a:ext cx="968375" cy="98742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err="1"/>
              <a:t>DBInputFormat</a:t>
            </a:r>
            <a:r>
              <a:rPr lang="en-US" sz="1800" dirty="0"/>
              <a:t> is an input format for reading data from a relational database, using JDBC.</a:t>
            </a:r>
          </a:p>
          <a:p>
            <a:endParaRPr lang="en-US" sz="1800" dirty="0"/>
          </a:p>
        </p:txBody>
      </p:sp>
      <p:sp>
        <p:nvSpPr>
          <p:cNvPr id="3" name="Title 2"/>
          <p:cNvSpPr>
            <a:spLocks noGrp="1"/>
          </p:cNvSpPr>
          <p:nvPr>
            <p:ph type="title"/>
          </p:nvPr>
        </p:nvSpPr>
        <p:spPr/>
        <p:txBody>
          <a:bodyPr/>
          <a:lstStyle/>
          <a:p>
            <a:r>
              <a:rPr lang="en-US" dirty="0" err="1"/>
              <a:t>DBInputFormat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130</a:t>
            </a:fld>
            <a:endParaRPr lang="en-US" dirty="0"/>
          </a:p>
        </p:txBody>
      </p:sp>
    </p:spTree>
    <p:extLst>
      <p:ext uri="{BB962C8B-B14F-4D97-AF65-F5344CB8AC3E}">
        <p14:creationId xmlns="" xmlns:p14="http://schemas.microsoft.com/office/powerpoint/2010/main" val="245795973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noChangeArrowheads="1"/>
          </p:cNvPicPr>
          <p:nvPr>
            <p:ph idx="1"/>
          </p:nvPr>
        </p:nvPicPr>
        <p:blipFill>
          <a:blip r:embed="rId2" cstate="print"/>
          <a:stretch>
            <a:fillRect/>
          </a:stretch>
        </p:blipFill>
        <p:spPr bwMode="auto">
          <a:xfrm>
            <a:off x="1143000" y="1758950"/>
            <a:ext cx="6858000" cy="4648200"/>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a:t>Output Formats</a:t>
            </a:r>
          </a:p>
        </p:txBody>
      </p:sp>
      <p:sp>
        <p:nvSpPr>
          <p:cNvPr id="4" name="Slide Number Placeholder 3"/>
          <p:cNvSpPr>
            <a:spLocks noGrp="1"/>
          </p:cNvSpPr>
          <p:nvPr>
            <p:ph type="sldNum" sz="quarter" idx="10"/>
          </p:nvPr>
        </p:nvSpPr>
        <p:spPr/>
        <p:txBody>
          <a:bodyPr/>
          <a:lstStyle/>
          <a:p>
            <a:fld id="{47ED8886-DB3B-44F4-9A80-E6A224679F20}" type="slidenum">
              <a:rPr lang="en-US" smtClean="0"/>
              <a:pPr/>
              <a:t>131</a:t>
            </a:fld>
            <a:endParaRPr lang="en-US" dirty="0"/>
          </a:p>
        </p:txBody>
      </p:sp>
    </p:spTree>
    <p:extLst>
      <p:ext uri="{BB962C8B-B14F-4D97-AF65-F5344CB8AC3E}">
        <p14:creationId xmlns="" xmlns:p14="http://schemas.microsoft.com/office/powerpoint/2010/main" val="7822426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0200"/>
            <a:ext cx="8686800" cy="4946650"/>
          </a:xfrm>
        </p:spPr>
        <p:txBody>
          <a:bodyPr/>
          <a:lstStyle/>
          <a:p>
            <a:pPr>
              <a:buNone/>
            </a:pPr>
            <a:r>
              <a:rPr lang="en-US" sz="1400" dirty="0"/>
              <a:t>public class </a:t>
            </a:r>
            <a:r>
              <a:rPr lang="en-US" sz="1400" dirty="0" err="1"/>
              <a:t>MaxTemperatureMapper</a:t>
            </a:r>
            <a:r>
              <a:rPr lang="en-US" sz="1400" dirty="0"/>
              <a:t> extends </a:t>
            </a:r>
            <a:r>
              <a:rPr lang="en-US" sz="1400" dirty="0" err="1"/>
              <a:t>MapReduceBase</a:t>
            </a:r>
            <a:endParaRPr lang="en-US" sz="1400" dirty="0"/>
          </a:p>
          <a:p>
            <a:pPr>
              <a:buNone/>
            </a:pPr>
            <a:r>
              <a:rPr lang="en-US" sz="1400" dirty="0"/>
              <a:t>implements Mapper&lt;</a:t>
            </a:r>
            <a:r>
              <a:rPr lang="en-US" sz="1400" dirty="0" err="1"/>
              <a:t>LongWritable</a:t>
            </a:r>
            <a:r>
              <a:rPr lang="en-US" sz="1400" dirty="0"/>
              <a:t>, Text, Text, </a:t>
            </a:r>
            <a:r>
              <a:rPr lang="en-US" sz="1400" dirty="0" err="1"/>
              <a:t>IntWritable</a:t>
            </a:r>
            <a:r>
              <a:rPr lang="en-US" sz="1400" dirty="0"/>
              <a:t>&gt; {</a:t>
            </a:r>
          </a:p>
          <a:p>
            <a:pPr>
              <a:buNone/>
            </a:pPr>
            <a:r>
              <a:rPr lang="en-US" sz="1400" dirty="0"/>
              <a:t>	public void map(</a:t>
            </a:r>
            <a:r>
              <a:rPr lang="en-US" sz="1400" dirty="0" err="1"/>
              <a:t>LongWritable</a:t>
            </a:r>
            <a:r>
              <a:rPr lang="en-US" sz="1400" dirty="0"/>
              <a:t> key, Text value,</a:t>
            </a:r>
          </a:p>
          <a:p>
            <a:pPr>
              <a:buNone/>
            </a:pPr>
            <a:r>
              <a:rPr lang="en-US" sz="1400" dirty="0"/>
              <a:t>	</a:t>
            </a:r>
            <a:r>
              <a:rPr lang="en-US" sz="1400" dirty="0" err="1"/>
              <a:t>OutputCollector</a:t>
            </a:r>
            <a:r>
              <a:rPr lang="en-US" sz="1400" dirty="0"/>
              <a:t>&lt;Text, </a:t>
            </a:r>
            <a:r>
              <a:rPr lang="en-US" sz="1400" dirty="0" err="1"/>
              <a:t>IntWritable</a:t>
            </a:r>
            <a:r>
              <a:rPr lang="en-US" sz="1400" dirty="0"/>
              <a:t>&gt; output, Reporter reporter)</a:t>
            </a:r>
          </a:p>
          <a:p>
            <a:pPr>
              <a:buNone/>
            </a:pPr>
            <a:r>
              <a:rPr lang="en-US" sz="1400" dirty="0"/>
              <a:t>	throws </a:t>
            </a:r>
            <a:r>
              <a:rPr lang="en-US" sz="1400" dirty="0" err="1"/>
              <a:t>IOException</a:t>
            </a:r>
            <a:r>
              <a:rPr lang="en-US" sz="1400" dirty="0"/>
              <a:t> {</a:t>
            </a:r>
          </a:p>
          <a:p>
            <a:pPr>
              <a:buNone/>
            </a:pPr>
            <a:r>
              <a:rPr lang="en-US" sz="1400" dirty="0"/>
              <a:t>		</a:t>
            </a:r>
          </a:p>
          <a:p>
            <a:pPr>
              <a:buNone/>
            </a:pPr>
            <a:r>
              <a:rPr lang="en-US" sz="1400" dirty="0"/>
              <a:t>		String line = </a:t>
            </a:r>
            <a:r>
              <a:rPr lang="en-US" sz="1400" dirty="0" err="1"/>
              <a:t>value.toString</a:t>
            </a:r>
            <a:r>
              <a:rPr lang="en-US" sz="1400" dirty="0"/>
              <a:t>();</a:t>
            </a:r>
          </a:p>
          <a:p>
            <a:pPr>
              <a:buNone/>
            </a:pPr>
            <a:r>
              <a:rPr lang="en-US" sz="1400" dirty="0"/>
              <a:t>		String year = </a:t>
            </a:r>
            <a:r>
              <a:rPr lang="en-US" sz="1400" dirty="0" err="1"/>
              <a:t>line.substring</a:t>
            </a:r>
            <a:r>
              <a:rPr lang="en-US" sz="1400" dirty="0"/>
              <a:t>(15, 19);</a:t>
            </a:r>
          </a:p>
          <a:p>
            <a:pPr>
              <a:buNone/>
            </a:pPr>
            <a:r>
              <a:rPr lang="en-US" sz="1400" dirty="0"/>
              <a:t>		</a:t>
            </a:r>
            <a:r>
              <a:rPr lang="en-US" sz="1400" dirty="0" err="1"/>
              <a:t>int</a:t>
            </a:r>
            <a:r>
              <a:rPr lang="en-US" sz="1400" dirty="0"/>
              <a:t> </a:t>
            </a:r>
            <a:r>
              <a:rPr lang="en-US" sz="1400" dirty="0" err="1"/>
              <a:t>airTemperature</a:t>
            </a:r>
            <a:r>
              <a:rPr lang="en-US" sz="1400" dirty="0"/>
              <a:t>;</a:t>
            </a:r>
          </a:p>
          <a:p>
            <a:pPr>
              <a:buNone/>
            </a:pPr>
            <a:r>
              <a:rPr lang="en-US" sz="1400" dirty="0"/>
              <a:t>			if (</a:t>
            </a:r>
            <a:r>
              <a:rPr lang="en-US" sz="1400" dirty="0" err="1"/>
              <a:t>line.charAt</a:t>
            </a:r>
            <a:r>
              <a:rPr lang="en-US" sz="1400" dirty="0"/>
              <a:t>(87) == '+') { // </a:t>
            </a:r>
            <a:r>
              <a:rPr lang="en-US" sz="1400" dirty="0" err="1"/>
              <a:t>parseInt</a:t>
            </a:r>
            <a:r>
              <a:rPr lang="en-US" sz="1400" dirty="0"/>
              <a:t> doesn't like leading plus signs</a:t>
            </a:r>
          </a:p>
          <a:p>
            <a:pPr>
              <a:buNone/>
            </a:pPr>
            <a:r>
              <a:rPr lang="en-US" sz="1400" dirty="0"/>
              <a:t>				</a:t>
            </a:r>
            <a:r>
              <a:rPr lang="en-US" sz="1400" dirty="0" err="1"/>
              <a:t>airTemperature</a:t>
            </a:r>
            <a:r>
              <a:rPr lang="en-US" sz="1400" dirty="0"/>
              <a:t> = </a:t>
            </a:r>
            <a:r>
              <a:rPr lang="en-US" sz="1400" dirty="0" err="1"/>
              <a:t>Integer.parseInt</a:t>
            </a:r>
            <a:r>
              <a:rPr lang="en-US" sz="1400" dirty="0"/>
              <a:t>(</a:t>
            </a:r>
            <a:r>
              <a:rPr lang="en-US" sz="1400" dirty="0" err="1"/>
              <a:t>line.substring</a:t>
            </a:r>
            <a:r>
              <a:rPr lang="en-US" sz="1400" dirty="0"/>
              <a:t>(88, 92));</a:t>
            </a:r>
          </a:p>
          <a:p>
            <a:pPr>
              <a:buNone/>
            </a:pPr>
            <a:r>
              <a:rPr lang="en-US" sz="1400" dirty="0"/>
              <a:t>			} else {</a:t>
            </a:r>
          </a:p>
          <a:p>
            <a:pPr>
              <a:buNone/>
            </a:pPr>
            <a:r>
              <a:rPr lang="en-US" sz="1400" dirty="0"/>
              <a:t>				</a:t>
            </a:r>
            <a:r>
              <a:rPr lang="en-US" sz="1400" dirty="0" err="1"/>
              <a:t>airTemperature</a:t>
            </a:r>
            <a:r>
              <a:rPr lang="en-US" sz="1400" dirty="0"/>
              <a:t> = </a:t>
            </a:r>
            <a:r>
              <a:rPr lang="en-US" sz="1400" dirty="0" err="1"/>
              <a:t>Integer.parseInt</a:t>
            </a:r>
            <a:r>
              <a:rPr lang="en-US" sz="1400" dirty="0"/>
              <a:t>(</a:t>
            </a:r>
            <a:r>
              <a:rPr lang="en-US" sz="1400" dirty="0" err="1"/>
              <a:t>line.substring</a:t>
            </a:r>
            <a:r>
              <a:rPr lang="en-US" sz="1400" dirty="0"/>
              <a:t>(87, 92));</a:t>
            </a:r>
          </a:p>
          <a:p>
            <a:pPr>
              <a:buNone/>
            </a:pPr>
            <a:r>
              <a:rPr lang="en-US" sz="1400" dirty="0"/>
              <a:t>			}</a:t>
            </a:r>
          </a:p>
          <a:p>
            <a:pPr>
              <a:buNone/>
            </a:pPr>
            <a:r>
              <a:rPr lang="en-US" sz="1400" dirty="0"/>
              <a:t>		String quality = </a:t>
            </a:r>
            <a:r>
              <a:rPr lang="en-US" sz="1400" dirty="0" err="1"/>
              <a:t>line.substring</a:t>
            </a:r>
            <a:r>
              <a:rPr lang="en-US" sz="1400" dirty="0"/>
              <a:t>(92, 93);</a:t>
            </a:r>
          </a:p>
          <a:p>
            <a:pPr>
              <a:buNone/>
            </a:pPr>
            <a:r>
              <a:rPr lang="en-US" sz="1400" dirty="0"/>
              <a:t>			if (</a:t>
            </a:r>
            <a:r>
              <a:rPr lang="en-US" sz="1400" dirty="0" err="1"/>
              <a:t>airTemperature</a:t>
            </a:r>
            <a:r>
              <a:rPr lang="en-US" sz="1400" dirty="0"/>
              <a:t> != MISSING &amp;&amp; </a:t>
            </a:r>
            <a:r>
              <a:rPr lang="en-US" sz="1400" dirty="0" err="1"/>
              <a:t>quality.matches</a:t>
            </a:r>
            <a:r>
              <a:rPr lang="en-US" sz="1400" dirty="0"/>
              <a:t>("[01459]")) {</a:t>
            </a:r>
          </a:p>
          <a:p>
            <a:pPr>
              <a:buNone/>
            </a:pPr>
            <a:r>
              <a:rPr lang="en-US" sz="1400" dirty="0"/>
              <a:t>				</a:t>
            </a:r>
            <a:r>
              <a:rPr lang="en-US" sz="1400" dirty="0" err="1"/>
              <a:t>output.collect</a:t>
            </a:r>
            <a:r>
              <a:rPr lang="en-US" sz="1400" dirty="0"/>
              <a:t>(new Text(year), new 					</a:t>
            </a:r>
            <a:r>
              <a:rPr lang="en-US" sz="1400" dirty="0" err="1"/>
              <a:t>IntWritable</a:t>
            </a:r>
            <a:r>
              <a:rPr lang="en-US" sz="1400" dirty="0"/>
              <a:t>(</a:t>
            </a:r>
            <a:r>
              <a:rPr lang="en-US" sz="1400" dirty="0" err="1"/>
              <a:t>airTemperature</a:t>
            </a:r>
            <a:r>
              <a:rPr lang="en-US" sz="1400" dirty="0"/>
              <a:t>));</a:t>
            </a:r>
          </a:p>
          <a:p>
            <a:pPr>
              <a:buNone/>
            </a:pPr>
            <a:r>
              <a:rPr lang="en-US" sz="1400" dirty="0"/>
              <a:t>			}</a:t>
            </a:r>
          </a:p>
          <a:p>
            <a:pPr>
              <a:buNone/>
            </a:pPr>
            <a:r>
              <a:rPr lang="en-US" sz="1400" dirty="0"/>
              <a:t>	}</a:t>
            </a:r>
          </a:p>
          <a:p>
            <a:endParaRPr lang="en-US" sz="1400" dirty="0"/>
          </a:p>
        </p:txBody>
      </p:sp>
      <p:sp>
        <p:nvSpPr>
          <p:cNvPr id="3" name="Title 2"/>
          <p:cNvSpPr>
            <a:spLocks noGrp="1"/>
          </p:cNvSpPr>
          <p:nvPr>
            <p:ph type="title"/>
          </p:nvPr>
        </p:nvSpPr>
        <p:spPr/>
        <p:txBody>
          <a:bodyPr/>
          <a:lstStyle/>
          <a:p>
            <a:r>
              <a:rPr lang="en-US" dirty="0" smtClean="0"/>
              <a:t>Sample Mapper </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132</a:t>
            </a:fld>
            <a:endParaRPr lang="en-US" dirty="0"/>
          </a:p>
        </p:txBody>
      </p:sp>
    </p:spTree>
    <p:extLst>
      <p:ext uri="{BB962C8B-B14F-4D97-AF65-F5344CB8AC3E}">
        <p14:creationId xmlns="" xmlns:p14="http://schemas.microsoft.com/office/powerpoint/2010/main" val="29371536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6400"/>
            <a:ext cx="8686800" cy="4946650"/>
          </a:xfrm>
        </p:spPr>
        <p:txBody>
          <a:bodyPr/>
          <a:lstStyle/>
          <a:p>
            <a:pPr>
              <a:buNone/>
            </a:pPr>
            <a:r>
              <a:rPr lang="en-US" sz="1400" dirty="0"/>
              <a:t>public class </a:t>
            </a:r>
            <a:r>
              <a:rPr lang="en-US" sz="1400" dirty="0" err="1"/>
              <a:t>MaxTemperatureReducer</a:t>
            </a:r>
            <a:r>
              <a:rPr lang="en-US" sz="1400" dirty="0"/>
              <a:t> extends </a:t>
            </a:r>
            <a:r>
              <a:rPr lang="en-US" sz="1400" dirty="0" err="1"/>
              <a:t>MapReduceBase</a:t>
            </a:r>
            <a:endParaRPr lang="en-US" sz="1400" dirty="0"/>
          </a:p>
          <a:p>
            <a:pPr>
              <a:buNone/>
            </a:pPr>
            <a:r>
              <a:rPr lang="en-US" sz="1400" dirty="0"/>
              <a:t>implements Reducer&lt;Text, </a:t>
            </a:r>
            <a:r>
              <a:rPr lang="en-US" sz="1400" dirty="0" err="1"/>
              <a:t>IntWritable</a:t>
            </a:r>
            <a:r>
              <a:rPr lang="en-US" sz="1400" dirty="0"/>
              <a:t>, Text, </a:t>
            </a:r>
            <a:r>
              <a:rPr lang="en-US" sz="1400" dirty="0" err="1"/>
              <a:t>IntWritable</a:t>
            </a:r>
            <a:r>
              <a:rPr lang="en-US" sz="1400" dirty="0"/>
              <a:t>&gt; {</a:t>
            </a:r>
          </a:p>
          <a:p>
            <a:pPr>
              <a:buNone/>
            </a:pPr>
            <a:r>
              <a:rPr lang="en-US" sz="1400" dirty="0"/>
              <a:t>	public void reduce(Text key, Iterator&lt;</a:t>
            </a:r>
            <a:r>
              <a:rPr lang="en-US" sz="1400" dirty="0" err="1"/>
              <a:t>IntWritable</a:t>
            </a:r>
            <a:r>
              <a:rPr lang="en-US" sz="1400" dirty="0"/>
              <a:t>&gt; values,</a:t>
            </a:r>
          </a:p>
          <a:p>
            <a:pPr>
              <a:buNone/>
            </a:pPr>
            <a:r>
              <a:rPr lang="en-US" sz="1400" dirty="0"/>
              <a:t>	</a:t>
            </a:r>
            <a:r>
              <a:rPr lang="en-US" sz="1400" dirty="0" err="1"/>
              <a:t>OutputCollector</a:t>
            </a:r>
            <a:r>
              <a:rPr lang="en-US" sz="1400" dirty="0"/>
              <a:t>&lt;Text, </a:t>
            </a:r>
            <a:r>
              <a:rPr lang="en-US" sz="1400" dirty="0" err="1"/>
              <a:t>IntWritable</a:t>
            </a:r>
            <a:r>
              <a:rPr lang="en-US" sz="1400" dirty="0"/>
              <a:t>&gt; output,</a:t>
            </a:r>
          </a:p>
          <a:p>
            <a:pPr>
              <a:buNone/>
            </a:pPr>
            <a:r>
              <a:rPr lang="en-US" sz="1400" dirty="0"/>
              <a:t>	Reporter reporter) throws </a:t>
            </a:r>
            <a:r>
              <a:rPr lang="en-US" sz="1400" dirty="0" err="1"/>
              <a:t>IOException</a:t>
            </a:r>
            <a:r>
              <a:rPr lang="en-US" sz="1400" dirty="0"/>
              <a:t> {</a:t>
            </a:r>
          </a:p>
          <a:p>
            <a:pPr>
              <a:buNone/>
            </a:pPr>
            <a:endParaRPr lang="en-US" sz="1400" dirty="0"/>
          </a:p>
          <a:p>
            <a:pPr>
              <a:buNone/>
            </a:pPr>
            <a:r>
              <a:rPr lang="en-US" sz="1400" dirty="0"/>
              <a:t>		</a:t>
            </a:r>
            <a:r>
              <a:rPr lang="en-US" sz="1400" dirty="0" err="1"/>
              <a:t>int</a:t>
            </a:r>
            <a:r>
              <a:rPr lang="en-US" sz="1400" dirty="0"/>
              <a:t> </a:t>
            </a:r>
            <a:r>
              <a:rPr lang="en-US" sz="1400" dirty="0" err="1"/>
              <a:t>maxValue</a:t>
            </a:r>
            <a:r>
              <a:rPr lang="en-US" sz="1400" dirty="0"/>
              <a:t> = </a:t>
            </a:r>
            <a:r>
              <a:rPr lang="en-US" sz="1400" dirty="0" err="1"/>
              <a:t>Integer.MIN_VALUE</a:t>
            </a:r>
            <a:r>
              <a:rPr lang="en-US" sz="1400" dirty="0"/>
              <a:t>;</a:t>
            </a:r>
          </a:p>
          <a:p>
            <a:pPr>
              <a:buNone/>
            </a:pPr>
            <a:r>
              <a:rPr lang="en-US" sz="1400" dirty="0"/>
              <a:t>		while (</a:t>
            </a:r>
            <a:r>
              <a:rPr lang="en-US" sz="1400" dirty="0" err="1"/>
              <a:t>values.hasNext</a:t>
            </a:r>
            <a:r>
              <a:rPr lang="en-US" sz="1400" dirty="0"/>
              <a:t>()) {</a:t>
            </a:r>
          </a:p>
          <a:p>
            <a:pPr>
              <a:buNone/>
            </a:pPr>
            <a:r>
              <a:rPr lang="en-US" sz="1400" dirty="0"/>
              <a:t>			</a:t>
            </a:r>
            <a:r>
              <a:rPr lang="en-US" sz="1400" dirty="0" err="1"/>
              <a:t>maxValue</a:t>
            </a:r>
            <a:r>
              <a:rPr lang="en-US" sz="1400" dirty="0"/>
              <a:t> = </a:t>
            </a:r>
            <a:r>
              <a:rPr lang="en-US" sz="1400" dirty="0" err="1"/>
              <a:t>Math.max</a:t>
            </a:r>
            <a:r>
              <a:rPr lang="en-US" sz="1400" dirty="0"/>
              <a:t>(</a:t>
            </a:r>
            <a:r>
              <a:rPr lang="en-US" sz="1400" dirty="0" err="1"/>
              <a:t>maxValue</a:t>
            </a:r>
            <a:r>
              <a:rPr lang="en-US" sz="1400" dirty="0"/>
              <a:t>, 				</a:t>
            </a:r>
            <a:r>
              <a:rPr lang="en-US" sz="1400" dirty="0" err="1"/>
              <a:t>values.next</a:t>
            </a:r>
            <a:r>
              <a:rPr lang="en-US" sz="1400" dirty="0"/>
              <a:t>().get());</a:t>
            </a:r>
          </a:p>
          <a:p>
            <a:pPr>
              <a:buNone/>
            </a:pPr>
            <a:r>
              <a:rPr lang="en-US" sz="1400" dirty="0"/>
              <a:t>		}</a:t>
            </a:r>
          </a:p>
          <a:p>
            <a:pPr>
              <a:buNone/>
            </a:pPr>
            <a:r>
              <a:rPr lang="en-US" sz="1400" dirty="0"/>
              <a:t>		</a:t>
            </a:r>
            <a:r>
              <a:rPr lang="en-US" sz="1400" dirty="0" err="1"/>
              <a:t>output.collect</a:t>
            </a:r>
            <a:r>
              <a:rPr lang="en-US" sz="1400" dirty="0"/>
              <a:t>(key, new </a:t>
            </a:r>
            <a:r>
              <a:rPr lang="en-US" sz="1400" dirty="0" err="1"/>
              <a:t>IntWritable</a:t>
            </a:r>
            <a:r>
              <a:rPr lang="en-US" sz="1400" dirty="0"/>
              <a:t>(</a:t>
            </a:r>
            <a:r>
              <a:rPr lang="en-US" sz="1400" dirty="0" err="1"/>
              <a:t>maxValue</a:t>
            </a:r>
            <a:r>
              <a:rPr lang="en-US" sz="1400" dirty="0"/>
              <a:t>))</a:t>
            </a:r>
          </a:p>
          <a:p>
            <a:pPr>
              <a:buNone/>
            </a:pPr>
            <a:r>
              <a:rPr lang="en-US" sz="1400" dirty="0"/>
              <a:t>	}</a:t>
            </a:r>
          </a:p>
          <a:p>
            <a:pPr>
              <a:buNone/>
            </a:pPr>
            <a:r>
              <a:rPr lang="en-US" sz="1400" dirty="0"/>
              <a:t>}</a:t>
            </a:r>
          </a:p>
          <a:p>
            <a:pPr>
              <a:buNone/>
            </a:pPr>
            <a:endParaRPr lang="en-US" sz="1800" dirty="0"/>
          </a:p>
          <a:p>
            <a:endParaRPr lang="en-US" dirty="0"/>
          </a:p>
        </p:txBody>
      </p:sp>
      <p:sp>
        <p:nvSpPr>
          <p:cNvPr id="3" name="Title 2"/>
          <p:cNvSpPr>
            <a:spLocks noGrp="1"/>
          </p:cNvSpPr>
          <p:nvPr>
            <p:ph type="title"/>
          </p:nvPr>
        </p:nvSpPr>
        <p:spPr/>
        <p:txBody>
          <a:bodyPr/>
          <a:lstStyle/>
          <a:p>
            <a:r>
              <a:rPr lang="en-US" dirty="0" smtClean="0"/>
              <a:t>Sample Reducer</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133</a:t>
            </a:fld>
            <a:endParaRPr lang="en-US" dirty="0"/>
          </a:p>
        </p:txBody>
      </p:sp>
    </p:spTree>
    <p:extLst>
      <p:ext uri="{BB962C8B-B14F-4D97-AF65-F5344CB8AC3E}">
        <p14:creationId xmlns="" xmlns:p14="http://schemas.microsoft.com/office/powerpoint/2010/main" val="267498651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sz="1400" dirty="0"/>
              <a:t>public static void main(String[] </a:t>
            </a:r>
            <a:r>
              <a:rPr lang="en-US" sz="1400" dirty="0" err="1"/>
              <a:t>args</a:t>
            </a:r>
            <a:r>
              <a:rPr lang="en-US" sz="1400" dirty="0"/>
              <a:t>) throws </a:t>
            </a:r>
            <a:r>
              <a:rPr lang="en-US" sz="1400" dirty="0" err="1"/>
              <a:t>IOException</a:t>
            </a:r>
            <a:r>
              <a:rPr lang="en-US" sz="1400" dirty="0"/>
              <a:t> {</a:t>
            </a:r>
          </a:p>
          <a:p>
            <a:pPr>
              <a:buNone/>
            </a:pPr>
            <a:r>
              <a:rPr lang="en-US" sz="1400" dirty="0"/>
              <a:t>	</a:t>
            </a:r>
            <a:r>
              <a:rPr lang="en-US" sz="1400" dirty="0" err="1"/>
              <a:t>JobConf</a:t>
            </a:r>
            <a:r>
              <a:rPr lang="en-US" sz="1400" dirty="0"/>
              <a:t> </a:t>
            </a:r>
            <a:r>
              <a:rPr lang="en-US" sz="1400" dirty="0" err="1"/>
              <a:t>conf</a:t>
            </a:r>
            <a:r>
              <a:rPr lang="en-US" sz="1400" dirty="0"/>
              <a:t> = new </a:t>
            </a:r>
            <a:r>
              <a:rPr lang="en-US" sz="1400" dirty="0" err="1"/>
              <a:t>JobConf</a:t>
            </a:r>
            <a:r>
              <a:rPr lang="en-US" sz="1400" dirty="0"/>
              <a:t>(</a:t>
            </a:r>
            <a:r>
              <a:rPr lang="en-US" sz="1400" dirty="0" err="1"/>
              <a:t>MaxTemperature.class</a:t>
            </a:r>
            <a:r>
              <a:rPr lang="en-US" sz="1400" dirty="0"/>
              <a:t>);</a:t>
            </a:r>
          </a:p>
          <a:p>
            <a:pPr>
              <a:buNone/>
            </a:pPr>
            <a:r>
              <a:rPr lang="en-US" sz="1400" dirty="0"/>
              <a:t>	</a:t>
            </a:r>
            <a:r>
              <a:rPr lang="en-US" sz="1400" dirty="0" err="1"/>
              <a:t>conf.setJobName</a:t>
            </a:r>
            <a:r>
              <a:rPr lang="en-US" sz="1400" dirty="0"/>
              <a:t>("Max temperature");</a:t>
            </a:r>
          </a:p>
          <a:p>
            <a:pPr>
              <a:buNone/>
            </a:pPr>
            <a:r>
              <a:rPr lang="en-US" sz="1400" dirty="0"/>
              <a:t>	</a:t>
            </a:r>
            <a:r>
              <a:rPr lang="en-US" sz="1400" dirty="0" err="1"/>
              <a:t>FileInputFormat.addInputPath</a:t>
            </a:r>
            <a:r>
              <a:rPr lang="en-US" sz="1400" dirty="0"/>
              <a:t>(</a:t>
            </a:r>
            <a:r>
              <a:rPr lang="en-US" sz="1400" dirty="0" err="1"/>
              <a:t>conf</a:t>
            </a:r>
            <a:r>
              <a:rPr lang="en-US" sz="1400" dirty="0"/>
              <a:t>, new Path(</a:t>
            </a:r>
            <a:r>
              <a:rPr lang="en-US" sz="1400" dirty="0" err="1"/>
              <a:t>args</a:t>
            </a:r>
            <a:r>
              <a:rPr lang="en-US" sz="1400" dirty="0"/>
              <a:t>[0]));</a:t>
            </a:r>
          </a:p>
          <a:p>
            <a:pPr>
              <a:buNone/>
            </a:pPr>
            <a:r>
              <a:rPr lang="en-US" sz="1400" dirty="0"/>
              <a:t>	</a:t>
            </a:r>
            <a:r>
              <a:rPr lang="en-US" sz="1400" dirty="0" err="1"/>
              <a:t>FileOutputFormat.setOutputPath</a:t>
            </a:r>
            <a:r>
              <a:rPr lang="en-US" sz="1400" dirty="0"/>
              <a:t>(</a:t>
            </a:r>
            <a:r>
              <a:rPr lang="en-US" sz="1400" dirty="0" err="1"/>
              <a:t>conf</a:t>
            </a:r>
            <a:r>
              <a:rPr lang="en-US" sz="1400" dirty="0"/>
              <a:t>, new Path(</a:t>
            </a:r>
            <a:r>
              <a:rPr lang="en-US" sz="1400" dirty="0" err="1"/>
              <a:t>args</a:t>
            </a:r>
            <a:r>
              <a:rPr lang="en-US" sz="1400" dirty="0"/>
              <a:t>[1]));</a:t>
            </a:r>
          </a:p>
          <a:p>
            <a:pPr>
              <a:buNone/>
            </a:pPr>
            <a:r>
              <a:rPr lang="en-US" sz="1400" dirty="0"/>
              <a:t>	</a:t>
            </a:r>
          </a:p>
          <a:p>
            <a:pPr>
              <a:buNone/>
            </a:pPr>
            <a:r>
              <a:rPr lang="en-US" sz="1400" dirty="0"/>
              <a:t>	</a:t>
            </a:r>
            <a:r>
              <a:rPr lang="en-US" sz="1400" dirty="0" err="1"/>
              <a:t>conf.setMapperClass</a:t>
            </a:r>
            <a:r>
              <a:rPr lang="en-US" sz="1400" dirty="0"/>
              <a:t>(</a:t>
            </a:r>
            <a:r>
              <a:rPr lang="en-US" sz="1400" dirty="0" err="1"/>
              <a:t>MaxTemperatureMapper.class</a:t>
            </a:r>
            <a:r>
              <a:rPr lang="en-US" sz="1400" dirty="0"/>
              <a:t>);</a:t>
            </a:r>
          </a:p>
          <a:p>
            <a:pPr>
              <a:buNone/>
            </a:pPr>
            <a:r>
              <a:rPr lang="en-US" sz="1400" dirty="0"/>
              <a:t>	</a:t>
            </a:r>
            <a:r>
              <a:rPr lang="en-US" sz="1400" dirty="0" err="1"/>
              <a:t>conf.setReducerClass</a:t>
            </a:r>
            <a:r>
              <a:rPr lang="en-US" sz="1400" dirty="0"/>
              <a:t>(</a:t>
            </a:r>
            <a:r>
              <a:rPr lang="en-US" sz="1400" dirty="0" err="1"/>
              <a:t>MaxTemperatureReducer.class</a:t>
            </a:r>
            <a:r>
              <a:rPr lang="en-US" sz="1400" dirty="0"/>
              <a:t>);</a:t>
            </a:r>
          </a:p>
          <a:p>
            <a:pPr>
              <a:buNone/>
            </a:pPr>
            <a:r>
              <a:rPr lang="en-US" sz="1400" dirty="0"/>
              <a:t>	</a:t>
            </a:r>
            <a:r>
              <a:rPr lang="en-US" sz="1400" dirty="0" err="1"/>
              <a:t>conf.setOutputKeyClass</a:t>
            </a:r>
            <a:r>
              <a:rPr lang="en-US" sz="1400" dirty="0"/>
              <a:t>(</a:t>
            </a:r>
            <a:r>
              <a:rPr lang="en-US" sz="1400" dirty="0" err="1"/>
              <a:t>Text.class</a:t>
            </a:r>
            <a:r>
              <a:rPr lang="en-US" sz="1400" dirty="0"/>
              <a:t>);</a:t>
            </a:r>
          </a:p>
          <a:p>
            <a:pPr>
              <a:buNone/>
            </a:pPr>
            <a:r>
              <a:rPr lang="en-US" sz="1400" dirty="0"/>
              <a:t>	</a:t>
            </a:r>
            <a:r>
              <a:rPr lang="en-US" sz="1400" dirty="0" err="1"/>
              <a:t>conf.setOutputValueClass</a:t>
            </a:r>
            <a:r>
              <a:rPr lang="en-US" sz="1400" dirty="0"/>
              <a:t>(</a:t>
            </a:r>
            <a:r>
              <a:rPr lang="en-US" sz="1400" dirty="0" err="1"/>
              <a:t>IntWritable.class</a:t>
            </a:r>
            <a:r>
              <a:rPr lang="en-US" sz="1400" dirty="0"/>
              <a:t>);</a:t>
            </a:r>
          </a:p>
          <a:p>
            <a:pPr>
              <a:buNone/>
            </a:pPr>
            <a:endParaRPr lang="en-US" sz="1400" dirty="0"/>
          </a:p>
          <a:p>
            <a:pPr>
              <a:buNone/>
            </a:pPr>
            <a:r>
              <a:rPr lang="en-US" sz="1400" dirty="0"/>
              <a:t>	</a:t>
            </a:r>
            <a:r>
              <a:rPr lang="en-US" sz="1400" dirty="0" err="1"/>
              <a:t>JobClient.runJob</a:t>
            </a:r>
            <a:r>
              <a:rPr lang="en-US" sz="1400" dirty="0"/>
              <a:t>(</a:t>
            </a:r>
            <a:r>
              <a:rPr lang="en-US" sz="1400" dirty="0" err="1"/>
              <a:t>conf</a:t>
            </a:r>
            <a:r>
              <a:rPr lang="en-US" sz="1400" dirty="0"/>
              <a:t>);</a:t>
            </a:r>
          </a:p>
          <a:p>
            <a:pPr>
              <a:buNone/>
            </a:pPr>
            <a:r>
              <a:rPr lang="en-US" sz="1400" dirty="0"/>
              <a:t>}</a:t>
            </a:r>
          </a:p>
          <a:p>
            <a:endParaRPr lang="en-US" sz="1400" dirty="0"/>
          </a:p>
        </p:txBody>
      </p:sp>
      <p:sp>
        <p:nvSpPr>
          <p:cNvPr id="3" name="Title 2"/>
          <p:cNvSpPr>
            <a:spLocks noGrp="1"/>
          </p:cNvSpPr>
          <p:nvPr>
            <p:ph type="title"/>
          </p:nvPr>
        </p:nvSpPr>
        <p:spPr/>
        <p:txBody>
          <a:bodyPr/>
          <a:lstStyle/>
          <a:p>
            <a:r>
              <a:rPr lang="en-US" b="1" dirty="0"/>
              <a:t>Sample Driver</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134</a:t>
            </a:fld>
            <a:endParaRPr lang="en-US" dirty="0"/>
          </a:p>
        </p:txBody>
      </p:sp>
    </p:spTree>
    <p:extLst>
      <p:ext uri="{BB962C8B-B14F-4D97-AF65-F5344CB8AC3E}">
        <p14:creationId xmlns="" xmlns:p14="http://schemas.microsoft.com/office/powerpoint/2010/main" val="254083471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Tx/>
              <a:buChar char="-"/>
              <a:defRPr/>
            </a:pPr>
            <a:r>
              <a:rPr lang="en-US" sz="2400" dirty="0" smtClean="0"/>
              <a:t>Mapper / Reducer can be written in your favorite languages as well using </a:t>
            </a:r>
            <a:r>
              <a:rPr lang="en-US" sz="2400" dirty="0" err="1" smtClean="0"/>
              <a:t>hadoop</a:t>
            </a:r>
            <a:r>
              <a:rPr lang="en-US" sz="2400" dirty="0" smtClean="0"/>
              <a:t> streaming support</a:t>
            </a:r>
          </a:p>
          <a:p>
            <a:pPr lvl="1">
              <a:buFontTx/>
              <a:buChar char="-"/>
              <a:defRPr/>
            </a:pPr>
            <a:r>
              <a:rPr lang="en-US" sz="2200" dirty="0" smtClean="0"/>
              <a:t>Supported Languages</a:t>
            </a:r>
          </a:p>
          <a:p>
            <a:pPr lvl="2">
              <a:buFontTx/>
              <a:buChar char="-"/>
              <a:defRPr/>
            </a:pPr>
            <a:r>
              <a:rPr lang="en-US" sz="1800" dirty="0" smtClean="0"/>
              <a:t>C++</a:t>
            </a:r>
          </a:p>
          <a:p>
            <a:pPr lvl="2">
              <a:buFontTx/>
              <a:buChar char="-"/>
              <a:defRPr/>
            </a:pPr>
            <a:r>
              <a:rPr lang="en-US" sz="1800" dirty="0" smtClean="0"/>
              <a:t>Python</a:t>
            </a:r>
          </a:p>
          <a:p>
            <a:pPr lvl="2">
              <a:buFontTx/>
              <a:buChar char="-"/>
              <a:defRPr/>
            </a:pPr>
            <a:r>
              <a:rPr lang="en-US" sz="1800" dirty="0" err="1" smtClean="0"/>
              <a:t>Jython</a:t>
            </a:r>
            <a:endParaRPr lang="en-US" sz="1800" dirty="0" smtClean="0"/>
          </a:p>
          <a:p>
            <a:pPr lvl="2">
              <a:buFontTx/>
              <a:buChar char="-"/>
              <a:defRPr/>
            </a:pPr>
            <a:r>
              <a:rPr lang="en-US" sz="1800" dirty="0" smtClean="0"/>
              <a:t>PERL</a:t>
            </a:r>
          </a:p>
          <a:p>
            <a:pPr lvl="2">
              <a:buFontTx/>
              <a:buChar char="-"/>
              <a:defRPr/>
            </a:pPr>
            <a:r>
              <a:rPr lang="en-US" sz="1800" dirty="0" smtClean="0"/>
              <a:t>Shell Scripting</a:t>
            </a:r>
          </a:p>
          <a:p>
            <a:pPr lvl="2">
              <a:buFontTx/>
              <a:buChar char="-"/>
              <a:defRPr/>
            </a:pPr>
            <a:r>
              <a:rPr lang="en-US" sz="1800" dirty="0" smtClean="0"/>
              <a:t>PHP etc.</a:t>
            </a:r>
          </a:p>
          <a:p>
            <a:pPr lvl="1">
              <a:buFontTx/>
              <a:buChar char="-"/>
              <a:defRPr/>
            </a:pPr>
            <a:r>
              <a:rPr lang="en-US" sz="2200" dirty="0" smtClean="0"/>
              <a:t>Example</a:t>
            </a:r>
          </a:p>
          <a:p>
            <a:pPr marL="457200" lvl="1" indent="0">
              <a:buNone/>
              <a:defRPr/>
            </a:pPr>
            <a:r>
              <a:rPr lang="en-US" sz="1400" dirty="0">
                <a:solidFill>
                  <a:schemeClr val="accent6">
                    <a:lumMod val="50000"/>
                  </a:schemeClr>
                </a:solidFill>
              </a:rPr>
              <a:t>$ bin/</a:t>
            </a:r>
            <a:r>
              <a:rPr lang="en-US" sz="1400" dirty="0" err="1">
                <a:solidFill>
                  <a:schemeClr val="accent6">
                    <a:lumMod val="50000"/>
                  </a:schemeClr>
                </a:solidFill>
              </a:rPr>
              <a:t>hadoop</a:t>
            </a:r>
            <a:r>
              <a:rPr lang="en-US" sz="1400" dirty="0">
                <a:solidFill>
                  <a:schemeClr val="accent6">
                    <a:lumMod val="50000"/>
                  </a:schemeClr>
                </a:solidFill>
              </a:rPr>
              <a:t> jar </a:t>
            </a:r>
            <a:r>
              <a:rPr lang="en-US" sz="1400" dirty="0" err="1" smtClean="0">
                <a:solidFill>
                  <a:schemeClr val="accent6">
                    <a:lumMod val="50000"/>
                  </a:schemeClr>
                </a:solidFill>
              </a:rPr>
              <a:t>contrib</a:t>
            </a:r>
            <a:r>
              <a:rPr lang="en-US" sz="1400" dirty="0" smtClean="0">
                <a:solidFill>
                  <a:schemeClr val="accent6">
                    <a:lumMod val="50000"/>
                  </a:schemeClr>
                </a:solidFill>
              </a:rPr>
              <a:t>/hadoop-*-streaming.jar </a:t>
            </a:r>
            <a:r>
              <a:rPr lang="en-US" sz="1400" dirty="0">
                <a:solidFill>
                  <a:schemeClr val="accent6">
                    <a:lumMod val="50000"/>
                  </a:schemeClr>
                </a:solidFill>
              </a:rPr>
              <a:t>\</a:t>
            </a:r>
          </a:p>
          <a:p>
            <a:pPr marL="457200" lvl="1" indent="0">
              <a:buNone/>
              <a:defRPr/>
            </a:pPr>
            <a:r>
              <a:rPr lang="en-US" sz="1400" dirty="0">
                <a:solidFill>
                  <a:schemeClr val="accent6">
                    <a:lumMod val="50000"/>
                  </a:schemeClr>
                </a:solidFill>
              </a:rPr>
              <a:t>  -mapper  $HOME/proj/hadoop/multifetch.py         \</a:t>
            </a:r>
          </a:p>
          <a:p>
            <a:pPr marL="457200" lvl="1" indent="0">
              <a:buNone/>
              <a:defRPr/>
            </a:pPr>
            <a:r>
              <a:rPr lang="en-US" sz="1400" dirty="0">
                <a:solidFill>
                  <a:schemeClr val="accent6">
                    <a:lumMod val="50000"/>
                  </a:schemeClr>
                </a:solidFill>
              </a:rPr>
              <a:t>  -reducer $HOME/proj/hadoop/reducer.py            \</a:t>
            </a:r>
          </a:p>
          <a:p>
            <a:pPr marL="457200" lvl="1" indent="0">
              <a:buNone/>
              <a:defRPr/>
            </a:pPr>
            <a:r>
              <a:rPr lang="en-US" sz="1400" dirty="0">
                <a:solidFill>
                  <a:schemeClr val="accent6">
                    <a:lumMod val="50000"/>
                  </a:schemeClr>
                </a:solidFill>
              </a:rPr>
              <a:t>  -input   </a:t>
            </a:r>
            <a:r>
              <a:rPr lang="en-US" sz="1400" dirty="0" err="1">
                <a:solidFill>
                  <a:schemeClr val="accent6">
                    <a:lumMod val="50000"/>
                  </a:schemeClr>
                </a:solidFill>
              </a:rPr>
              <a:t>urls</a:t>
            </a:r>
            <a:r>
              <a:rPr lang="en-US" sz="1400" dirty="0" smtClean="0">
                <a:solidFill>
                  <a:schemeClr val="accent6">
                    <a:lumMod val="50000"/>
                  </a:schemeClr>
                </a:solidFill>
              </a:rPr>
              <a:t>/*  </a:t>
            </a:r>
            <a:r>
              <a:rPr lang="en-US" sz="1400" dirty="0">
                <a:solidFill>
                  <a:schemeClr val="accent6">
                    <a:lumMod val="50000"/>
                  </a:schemeClr>
                </a:solidFill>
              </a:rPr>
              <a:t> -output  titles</a:t>
            </a:r>
            <a:r>
              <a:rPr lang="en-US" sz="1400" dirty="0" smtClean="0">
                <a:solidFill>
                  <a:schemeClr val="accent6">
                    <a:lumMod val="50000"/>
                  </a:schemeClr>
                </a:solidFill>
              </a:rPr>
              <a:t> </a:t>
            </a:r>
            <a:endParaRPr lang="en-US" sz="1400" dirty="0">
              <a:solidFill>
                <a:schemeClr val="accent6">
                  <a:lumMod val="50000"/>
                </a:schemeClr>
              </a:solidFill>
            </a:endParaRPr>
          </a:p>
        </p:txBody>
      </p:sp>
      <p:sp>
        <p:nvSpPr>
          <p:cNvPr id="3" name="Title 2"/>
          <p:cNvSpPr>
            <a:spLocks noGrp="1"/>
          </p:cNvSpPr>
          <p:nvPr>
            <p:ph type="title"/>
          </p:nvPr>
        </p:nvSpPr>
        <p:spPr/>
        <p:txBody>
          <a:bodyPr/>
          <a:lstStyle/>
          <a:p>
            <a:r>
              <a:rPr lang="en-US" sz="2800" dirty="0" err="1" smtClean="0"/>
              <a:t>MapReduce</a:t>
            </a:r>
            <a:r>
              <a:rPr lang="en-US" sz="2800" dirty="0" smtClean="0"/>
              <a:t> – Other languages</a:t>
            </a:r>
            <a:endParaRPr lang="en-US" sz="2800"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135</a:t>
            </a:fld>
            <a:endParaRPr lang="en-US" dirty="0"/>
          </a:p>
        </p:txBody>
      </p:sp>
      <p:pic>
        <p:nvPicPr>
          <p:cNvPr id="6" name="Picture 7"/>
          <p:cNvPicPr>
            <a:picLocks noChangeAspect="1" noChangeArrowheads="1"/>
          </p:cNvPicPr>
          <p:nvPr/>
        </p:nvPicPr>
        <p:blipFill>
          <a:blip r:embed="rId2" cstate="print"/>
          <a:srcRect/>
          <a:stretch>
            <a:fillRect/>
          </a:stretch>
        </p:blipFill>
        <p:spPr bwMode="auto">
          <a:xfrm>
            <a:off x="8153400" y="145106"/>
            <a:ext cx="990600" cy="990600"/>
          </a:xfrm>
          <a:prstGeom prst="rect">
            <a:avLst/>
          </a:prstGeom>
          <a:noFill/>
          <a:ln w="9525" algn="ctr">
            <a:noFill/>
            <a:miter lim="800000"/>
            <a:headEnd/>
            <a:tailEnd/>
          </a:ln>
        </p:spPr>
      </p:pic>
    </p:spTree>
    <p:extLst>
      <p:ext uri="{BB962C8B-B14F-4D97-AF65-F5344CB8AC3E}">
        <p14:creationId xmlns="" xmlns:p14="http://schemas.microsoft.com/office/powerpoint/2010/main" val="30638775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sz="2400" dirty="0" smtClean="0"/>
              <a:t>Hadoop </a:t>
            </a:r>
            <a:r>
              <a:rPr lang="en-US" sz="2400" dirty="0" smtClean="0"/>
              <a:t>–</a:t>
            </a:r>
            <a:r>
              <a:rPr sz="2400" dirty="0" smtClean="0"/>
              <a:t> The definitive Guide</a:t>
            </a:r>
          </a:p>
          <a:p>
            <a:pPr>
              <a:defRPr/>
            </a:pPr>
            <a:r>
              <a:rPr lang="en-US" sz="2400" dirty="0">
                <a:hlinkClick r:id="rId2"/>
              </a:rPr>
              <a:t>http://hadoop.apache.org</a:t>
            </a:r>
            <a:r>
              <a:rPr lang="en-US" sz="2400" dirty="0" smtClean="0">
                <a:hlinkClick r:id="rId2"/>
              </a:rPr>
              <a:t>/</a:t>
            </a:r>
            <a:endParaRPr lang="en-US" sz="2400" dirty="0" smtClean="0"/>
          </a:p>
          <a:p>
            <a:pPr>
              <a:defRPr/>
            </a:pPr>
            <a:r>
              <a:rPr lang="en-US" sz="2400" dirty="0">
                <a:hlinkClick r:id="rId3"/>
              </a:rPr>
              <a:t>http://</a:t>
            </a:r>
            <a:r>
              <a:rPr lang="en-US" sz="2400" dirty="0" smtClean="0">
                <a:hlinkClick r:id="rId3"/>
              </a:rPr>
              <a:t>hadoop.apache.org/common/docs/r0.20.2/mapred_tutorial.html</a:t>
            </a:r>
            <a:endParaRPr lang="en-US" sz="2400" dirty="0" smtClean="0"/>
          </a:p>
          <a:p>
            <a:pPr>
              <a:defRPr/>
            </a:pPr>
            <a:r>
              <a:rPr lang="en-US" sz="2400" dirty="0">
                <a:hlinkClick r:id="rId4"/>
              </a:rPr>
              <a:t>http://hadoop.apache.org/hdfs</a:t>
            </a:r>
            <a:r>
              <a:rPr lang="en-US" sz="2400" dirty="0" smtClean="0">
                <a:hlinkClick r:id="rId4"/>
              </a:rPr>
              <a:t>/</a:t>
            </a:r>
            <a:endParaRPr lang="en-US" sz="2400" dirty="0" smtClean="0"/>
          </a:p>
          <a:p>
            <a:pPr marL="0" indent="0">
              <a:buNone/>
              <a:defRPr/>
            </a:pPr>
            <a:endParaRPr sz="2400" dirty="0" smtClean="0"/>
          </a:p>
        </p:txBody>
      </p:sp>
      <p:sp>
        <p:nvSpPr>
          <p:cNvPr id="3" name="Title 2"/>
          <p:cNvSpPr>
            <a:spLocks noGrp="1"/>
          </p:cNvSpPr>
          <p:nvPr>
            <p:ph type="title"/>
          </p:nvPr>
        </p:nvSpPr>
        <p:spPr/>
        <p:txBody>
          <a:bodyPr/>
          <a:lstStyle/>
          <a:p>
            <a:r>
              <a:rPr lang="en-US" dirty="0" smtClean="0"/>
              <a:t>Source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136</a:t>
            </a:fld>
            <a:endParaRPr lang="en-US" dirty="0"/>
          </a:p>
        </p:txBody>
      </p:sp>
      <p:pic>
        <p:nvPicPr>
          <p:cNvPr id="6" name="Picture 7"/>
          <p:cNvPicPr>
            <a:picLocks noChangeAspect="1" noChangeArrowheads="1"/>
          </p:cNvPicPr>
          <p:nvPr/>
        </p:nvPicPr>
        <p:blipFill>
          <a:blip r:embed="rId5" cstate="print"/>
          <a:srcRect/>
          <a:stretch>
            <a:fillRect/>
          </a:stretch>
        </p:blipFill>
        <p:spPr bwMode="auto">
          <a:xfrm>
            <a:off x="8153400" y="145106"/>
            <a:ext cx="990600" cy="990600"/>
          </a:xfrm>
          <a:prstGeom prst="rect">
            <a:avLst/>
          </a:prstGeom>
          <a:noFill/>
          <a:ln w="9525" algn="ctr">
            <a:noFill/>
            <a:miter lim="800000"/>
            <a:headEnd/>
            <a:tailEnd/>
          </a:ln>
        </p:spPr>
      </p:pic>
      <p:sp>
        <p:nvSpPr>
          <p:cNvPr id="7" name="Text Box 4"/>
          <p:cNvSpPr txBox="1">
            <a:spLocks noChangeArrowheads="1"/>
          </p:cNvSpPr>
          <p:nvPr/>
        </p:nvSpPr>
        <p:spPr bwMode="auto">
          <a:xfrm>
            <a:off x="381000" y="49530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p>
            <a:pPr eaLnBrk="0" hangingPunct="0"/>
            <a:r>
              <a:rPr lang="en-US" sz="1400" dirty="0">
                <a:solidFill>
                  <a:schemeClr val="tx2"/>
                </a:solidFill>
              </a:rPr>
              <a:t>Disclaimer</a:t>
            </a:r>
            <a:r>
              <a:rPr lang="en-US" sz="1400" dirty="0"/>
              <a:t>: </a:t>
            </a:r>
            <a:r>
              <a:rPr lang="en-US" sz="1400" dirty="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defRPr/>
            </a:pPr>
            <a:r>
              <a:rPr dirty="0" smtClean="0"/>
              <a:t>What are the types of I</a:t>
            </a:r>
            <a:r>
              <a:rPr lang="en-US" dirty="0" smtClean="0"/>
              <a:t>np</a:t>
            </a:r>
            <a:r>
              <a:rPr dirty="0" smtClean="0"/>
              <a:t>ut formats ?</a:t>
            </a:r>
          </a:p>
          <a:p>
            <a:pPr lvl="1">
              <a:defRPr/>
            </a:pPr>
            <a:r>
              <a:rPr lang="en-US" dirty="0" smtClean="0"/>
              <a:t>What </a:t>
            </a:r>
            <a:r>
              <a:rPr lang="en-US" dirty="0"/>
              <a:t>are the types of </a:t>
            </a:r>
            <a:r>
              <a:rPr lang="en-US" dirty="0" smtClean="0"/>
              <a:t>output </a:t>
            </a:r>
            <a:r>
              <a:rPr lang="en-US" dirty="0"/>
              <a:t>formats ?</a:t>
            </a:r>
          </a:p>
          <a:p>
            <a:pPr lvl="1">
              <a:defRPr/>
            </a:pPr>
            <a:r>
              <a:rPr lang="en-US" dirty="0" smtClean="0"/>
              <a:t> Where is combine Input format used and why?</a:t>
            </a:r>
          </a:p>
          <a:p>
            <a:pPr lvl="1">
              <a:defRPr/>
            </a:pPr>
            <a:endParaRPr lang="en-US" dirty="0"/>
          </a:p>
        </p:txBody>
      </p:sp>
      <p:sp>
        <p:nvSpPr>
          <p:cNvPr id="3" name="Title 2"/>
          <p:cNvSpPr>
            <a:spLocks noGrp="1"/>
          </p:cNvSpPr>
          <p:nvPr>
            <p:ph type="title"/>
          </p:nvPr>
        </p:nvSpPr>
        <p:spPr/>
        <p:txBody>
          <a:bodyPr/>
          <a:lstStyle/>
          <a:p>
            <a:r>
              <a:rPr lang="en-US" dirty="0" smtClean="0"/>
              <a:t>Test Your Understanding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137</a:t>
            </a:fld>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8124825" y="76200"/>
            <a:ext cx="1004888" cy="1055688"/>
          </a:xfrm>
          <a:prstGeom prst="rect">
            <a:avLst/>
          </a:prstGeom>
          <a:noFill/>
          <a:ln w="9525" algn="ctr">
            <a:noFill/>
            <a:miter lim="800000"/>
            <a:headEnd/>
            <a:tailEnd/>
          </a:ln>
        </p:spPr>
      </p:pic>
    </p:spTree>
    <p:extLst>
      <p:ext uri="{BB962C8B-B14F-4D97-AF65-F5344CB8AC3E}">
        <p14:creationId xmlns="" xmlns:p14="http://schemas.microsoft.com/office/powerpoint/2010/main" val="303725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Hadoop supports a number of input and output formats based on the file formats to be read/written.</a:t>
            </a:r>
          </a:p>
          <a:p>
            <a:r>
              <a:rPr lang="en-US" dirty="0" err="1" smtClean="0"/>
              <a:t>CombineLineInput</a:t>
            </a:r>
            <a:r>
              <a:rPr lang="en-US" dirty="0" smtClean="0"/>
              <a:t> format is used to alleviate the problem of small files in </a:t>
            </a:r>
            <a:r>
              <a:rPr lang="en-US" dirty="0" err="1" smtClean="0"/>
              <a:t>hadoop</a:t>
            </a:r>
            <a:r>
              <a:rPr lang="en-US" dirty="0" smtClean="0"/>
              <a:t>.</a:t>
            </a:r>
          </a:p>
          <a:p>
            <a:r>
              <a:rPr lang="en-US" dirty="0" smtClean="0"/>
              <a:t>TextInput format is the default format.</a:t>
            </a:r>
          </a:p>
          <a:p>
            <a:r>
              <a:rPr lang="en-US" dirty="0" err="1" smtClean="0"/>
              <a:t>NlineInputFormat</a:t>
            </a:r>
            <a:r>
              <a:rPr lang="en-US" dirty="0" smtClean="0"/>
              <a:t> takes number of lines a s a logical record.</a:t>
            </a:r>
          </a:p>
          <a:p>
            <a:r>
              <a:rPr lang="en-US" sz="2800" dirty="0" smtClean="0"/>
              <a:t>Sequence </a:t>
            </a:r>
            <a:r>
              <a:rPr lang="en-US" sz="2800" dirty="0"/>
              <a:t>file format stores sequences of binary key-value </a:t>
            </a:r>
            <a:r>
              <a:rPr lang="en-US" sz="2800" dirty="0" smtClean="0"/>
              <a:t>pairs.</a:t>
            </a:r>
            <a:endParaRPr lang="en-US" dirty="0" smtClean="0"/>
          </a:p>
        </p:txBody>
      </p:sp>
      <p:sp>
        <p:nvSpPr>
          <p:cNvPr id="3" name="Title 2"/>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138</a:t>
            </a:fld>
            <a:endParaRPr lang="en-US" dirty="0"/>
          </a:p>
        </p:txBody>
      </p:sp>
    </p:spTree>
    <p:extLst>
      <p:ext uri="{BB962C8B-B14F-4D97-AF65-F5344CB8AC3E}">
        <p14:creationId xmlns="" xmlns:p14="http://schemas.microsoft.com/office/powerpoint/2010/main" val="277582008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200" b="1" dirty="0">
                <a:solidFill>
                  <a:srgbClr val="682252"/>
                </a:solidFill>
                <a:latin typeface="Myriad Pro" pitchFamily="34" charset="0"/>
                <a:cs typeface="Arial" pitchFamily="34" charset="0"/>
              </a:rPr>
              <a:t>Hadoop</a:t>
            </a: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prstClr val="white"/>
                </a:solidFill>
                <a:latin typeface="Cambria" pitchFamily="18" charset="0"/>
              </a:rPr>
              <a:t>Session VIII - </a:t>
            </a:r>
            <a:r>
              <a:rPr lang="en-US" sz="2400" dirty="0" err="1" smtClean="0">
                <a:solidFill>
                  <a:prstClr val="white"/>
                </a:solidFill>
                <a:latin typeface="Cambria" pitchFamily="18" charset="0"/>
              </a:rPr>
              <a:t>Mapreduce</a:t>
            </a:r>
            <a:r>
              <a:rPr lang="en-US" sz="2400" dirty="0" smtClean="0">
                <a:solidFill>
                  <a:prstClr val="white"/>
                </a:solidFill>
                <a:latin typeface="Cambria" pitchFamily="18" charset="0"/>
              </a:rPr>
              <a:t> Hands On</a:t>
            </a:r>
            <a:endParaRPr lang="en-US" sz="2400" dirty="0">
              <a:solidFill>
                <a:prstClr val="white"/>
              </a:solidFill>
              <a:latin typeface="Cambria" pitchFamily="18" charset="0"/>
            </a:endParaRPr>
          </a:p>
        </p:txBody>
      </p:sp>
    </p:spTree>
    <p:extLst>
      <p:ext uri="{BB962C8B-B14F-4D97-AF65-F5344CB8AC3E}">
        <p14:creationId xmlns="" xmlns:p14="http://schemas.microsoft.com/office/powerpoint/2010/main" val="3410514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imranjindal.files.wordpress.com/2011/10/bigdata_14.png?w=700"/>
          <p:cNvPicPr>
            <a:picLocks noGrp="1" noChangeAspect="1" noChangeArrowheads="1"/>
          </p:cNvPicPr>
          <p:nvPr>
            <p:ph idx="1"/>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8600" y="1600200"/>
            <a:ext cx="8610600" cy="457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smtClean="0"/>
              <a:t>Hadoop Vs. Parallel DB Systems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14</a:t>
            </a:fld>
            <a:endParaRPr lang="en-US" dirty="0"/>
          </a:p>
        </p:txBody>
      </p:sp>
    </p:spTree>
    <p:extLst>
      <p:ext uri="{BB962C8B-B14F-4D97-AF65-F5344CB8AC3E}">
        <p14:creationId xmlns="" xmlns:p14="http://schemas.microsoft.com/office/powerpoint/2010/main" val="15793717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US" sz="1800" dirty="0" smtClean="0"/>
              <a:t>Workshop would include:</a:t>
            </a:r>
          </a:p>
          <a:p>
            <a:pPr lvl="1">
              <a:defRPr/>
            </a:pPr>
            <a:r>
              <a:rPr lang="en-US" sz="1800" dirty="0" smtClean="0"/>
              <a:t>Map Reduce Example Program and Execution</a:t>
            </a:r>
            <a:endParaRPr lang="en-US" sz="1800" dirty="0"/>
          </a:p>
          <a:p>
            <a:pPr lvl="1">
              <a:defRPr/>
            </a:pPr>
            <a:r>
              <a:rPr lang="en-US" sz="1800" dirty="0" err="1" smtClean="0"/>
              <a:t>Hadoop</a:t>
            </a:r>
            <a:r>
              <a:rPr lang="en-US" sz="1800" dirty="0" smtClean="0"/>
              <a:t> Streaming and Execution</a:t>
            </a:r>
            <a:endParaRPr lang="en-US" sz="1800" dirty="0"/>
          </a:p>
          <a:p>
            <a:pPr marL="457200" lvl="1" indent="0">
              <a:buNone/>
              <a:defRPr/>
            </a:pPr>
            <a:endParaRPr lang="en-US" sz="1800" dirty="0"/>
          </a:p>
          <a:p>
            <a:pPr>
              <a:defRPr/>
            </a:pPr>
            <a:endParaRPr dirty="0" smtClean="0"/>
          </a:p>
          <a:p>
            <a:endParaRPr lang="en-US" dirty="0"/>
          </a:p>
        </p:txBody>
      </p:sp>
      <p:sp>
        <p:nvSpPr>
          <p:cNvPr id="3" name="Title 2"/>
          <p:cNvSpPr>
            <a:spLocks noGrp="1"/>
          </p:cNvSpPr>
          <p:nvPr>
            <p:ph type="title"/>
          </p:nvPr>
        </p:nvSpPr>
        <p:spPr/>
        <p:txBody>
          <a:bodyPr/>
          <a:lstStyle/>
          <a:p>
            <a:r>
              <a:rPr lang="en-US" dirty="0" smtClean="0"/>
              <a:t>Map </a:t>
            </a:r>
            <a:r>
              <a:rPr lang="en-US" dirty="0" err="1" smtClean="0"/>
              <a:t>ReduceHands</a:t>
            </a:r>
            <a:r>
              <a:rPr lang="en-US" dirty="0" smtClean="0"/>
              <a:t> On</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140</a:t>
            </a:fld>
            <a:endParaRPr lang="en-US" dirty="0"/>
          </a:p>
        </p:txBody>
      </p:sp>
      <p:pic>
        <p:nvPicPr>
          <p:cNvPr id="5" name="Picture 2" descr="C:\Users\120891\Desktop\Workshop.png"/>
          <p:cNvPicPr>
            <a:picLocks noChangeAspect="1" noChangeArrowheads="1"/>
          </p:cNvPicPr>
          <p:nvPr/>
        </p:nvPicPr>
        <p:blipFill>
          <a:blip r:embed="rId2" cstate="print"/>
          <a:srcRect/>
          <a:stretch>
            <a:fillRect/>
          </a:stretch>
        </p:blipFill>
        <p:spPr bwMode="auto">
          <a:xfrm>
            <a:off x="8142256" y="291664"/>
            <a:ext cx="925544" cy="831818"/>
          </a:xfrm>
          <a:prstGeom prst="rect">
            <a:avLst/>
          </a:prstGeom>
          <a:noFill/>
        </p:spPr>
      </p:pic>
    </p:spTree>
    <p:extLst>
      <p:ext uri="{BB962C8B-B14F-4D97-AF65-F5344CB8AC3E}">
        <p14:creationId xmlns="" xmlns:p14="http://schemas.microsoft.com/office/powerpoint/2010/main" val="352222471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141</a:t>
            </a:fld>
            <a:endParaRPr lang="en-US" dirty="0"/>
          </a:p>
        </p:txBody>
      </p:sp>
      <p:pic>
        <p:nvPicPr>
          <p:cNvPr id="5" name="Picture 6"/>
          <p:cNvPicPr>
            <a:picLocks noChangeAspect="1" noChangeArrowheads="1"/>
          </p:cNvPicPr>
          <p:nvPr/>
        </p:nvPicPr>
        <p:blipFill>
          <a:blip r:embed="rId2" cstate="print"/>
          <a:srcRect/>
          <a:stretch>
            <a:fillRect/>
          </a:stretch>
        </p:blipFill>
        <p:spPr bwMode="auto">
          <a:xfrm>
            <a:off x="4054366" y="2924502"/>
            <a:ext cx="1023938" cy="1023938"/>
          </a:xfrm>
          <a:prstGeom prst="rect">
            <a:avLst/>
          </a:prstGeom>
          <a:noFill/>
          <a:ln w="9525" algn="ctr">
            <a:noFill/>
            <a:miter lim="800000"/>
            <a:headEnd/>
            <a:tailEnd/>
          </a:ln>
        </p:spPr>
      </p:pic>
    </p:spTree>
    <p:extLst>
      <p:ext uri="{BB962C8B-B14F-4D97-AF65-F5344CB8AC3E}">
        <p14:creationId xmlns="" xmlns:p14="http://schemas.microsoft.com/office/powerpoint/2010/main" val="387767365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smtClean="0">
                <a:solidFill>
                  <a:srgbClr val="682252"/>
                </a:solidFill>
                <a:latin typeface="Myriad Pro" pitchFamily="34" charset="0"/>
                <a:cs typeface="Arial" pitchFamily="34" charset="0"/>
              </a:rPr>
              <a:t>Hadoop</a:t>
            </a:r>
            <a:endParaRPr lang="en-US" sz="2200" b="1" dirty="0">
              <a:solidFill>
                <a:srgbClr val="682252"/>
              </a:solidFill>
              <a:latin typeface="Myriad Pro" pitchFamily="34" charset="0"/>
              <a:cs typeface="Arial" pitchFamily="34" charset="0"/>
            </a:endParaRPr>
          </a:p>
        </p:txBody>
      </p:sp>
      <p:sp>
        <p:nvSpPr>
          <p:cNvPr id="3" name="Rectangle 2"/>
          <p:cNvSpPr/>
          <p:nvPr/>
        </p:nvSpPr>
        <p:spPr>
          <a:xfrm>
            <a:off x="0" y="30480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schemeClr val="bg1"/>
                </a:solidFill>
                <a:latin typeface="Cambria" pitchFamily="18" charset="0"/>
                <a:ea typeface="+mj-ea"/>
                <a:cs typeface="+mj-cs"/>
              </a:rPr>
              <a:t>You have successfully completed - </a:t>
            </a:r>
          </a:p>
          <a:p>
            <a:pPr lvl="1" fontAlgn="auto">
              <a:spcBef>
                <a:spcPts val="0"/>
              </a:spcBef>
              <a:spcAft>
                <a:spcPts val="0"/>
              </a:spcAft>
              <a:defRPr/>
            </a:pPr>
            <a:r>
              <a:rPr lang="en-US" sz="2400" dirty="0" smtClean="0">
                <a:solidFill>
                  <a:schemeClr val="bg1"/>
                </a:solidFill>
                <a:latin typeface="Cambria" pitchFamily="18" charset="0"/>
                <a:ea typeface="+mj-ea"/>
                <a:cs typeface="+mj-cs"/>
              </a:rPr>
              <a:t>Hadoop</a:t>
            </a:r>
            <a:endParaRPr lang="en-US" sz="2400" dirty="0">
              <a:solidFill>
                <a:schemeClr val="bg1"/>
              </a:solidFill>
              <a:latin typeface="Cambria" pitchFamily="18" charset="0"/>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Hadoop Ecosystem, and Analytics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15</a:t>
            </a:fld>
            <a:endParaRPr lang="en-US" dirty="0"/>
          </a:p>
        </p:txBody>
      </p:sp>
      <p:pic>
        <p:nvPicPr>
          <p:cNvPr id="92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599" y="1981200"/>
            <a:ext cx="6906216" cy="3990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45196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b="1" dirty="0"/>
              <a:t>Store anything</a:t>
            </a:r>
            <a:r>
              <a:rPr lang="en-US" sz="1800" dirty="0"/>
              <a:t>. Hadoop stores data in its native format, exactly as it arrives at the cluster. Translating data on arrival so that it fits into a fixed data warehouse schema destroys information. Because Hadoop stores data without forcing that transformation, no information is lost. Downstream analyses run with no loss of fidelity. Of course it is always possible to digest, analyze and transform data, but Hadoop allows the data analyst to choose how and when to do that.</a:t>
            </a:r>
          </a:p>
          <a:p>
            <a:endParaRPr lang="en-US" sz="1800" dirty="0"/>
          </a:p>
          <a:p>
            <a:r>
              <a:rPr lang="en-US" sz="1800" b="1" dirty="0" smtClean="0"/>
              <a:t>Control </a:t>
            </a:r>
            <a:r>
              <a:rPr lang="en-US" sz="1800" b="1" dirty="0"/>
              <a:t>costs</a:t>
            </a:r>
            <a:r>
              <a:rPr lang="en-US" sz="1800" dirty="0"/>
              <a:t>. Hadoop is open source software that runs on commodity hardware. That combination means that the cost per terabyte, for both storage and processing, is much lower than on older proprietary systems. As storage and analytic requirements evolve, a Hadoop installation can, too. Adding or removing storage capacity is simple. You can dedicate new hardware to a cluster incrementally, as required, and can retire nodes from one easily, too. As new analytic techniques are developed, they are easy to apply to new and existing data with </a:t>
            </a:r>
            <a:r>
              <a:rPr lang="en-US" sz="1800" dirty="0" err="1"/>
              <a:t>MapReduce</a:t>
            </a:r>
            <a:r>
              <a:rPr lang="en-US" sz="1800" dirty="0"/>
              <a:t>.</a:t>
            </a:r>
          </a:p>
          <a:p>
            <a:pPr marL="0" indent="0">
              <a:buNone/>
            </a:pPr>
            <a:endParaRPr lang="en-US" sz="1800" dirty="0"/>
          </a:p>
        </p:txBody>
      </p:sp>
      <p:sp>
        <p:nvSpPr>
          <p:cNvPr id="3" name="Title 2"/>
          <p:cNvSpPr>
            <a:spLocks noGrp="1"/>
          </p:cNvSpPr>
          <p:nvPr>
            <p:ph type="title"/>
          </p:nvPr>
        </p:nvSpPr>
        <p:spPr/>
        <p:txBody>
          <a:bodyPr/>
          <a:lstStyle/>
          <a:p>
            <a:r>
              <a:rPr lang="en-US" dirty="0">
                <a:ea typeface="微軟正黑體" pitchFamily="34" charset="-120"/>
              </a:rPr>
              <a:t>Why Hadoop </a:t>
            </a:r>
            <a:r>
              <a:rPr lang="en-US" dirty="0" smtClean="0">
                <a:ea typeface="微軟正黑體" pitchFamily="34" charset="-120"/>
              </a:rPr>
              <a: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16</a:t>
            </a:fld>
            <a:endParaRPr lang="en-US" dirty="0"/>
          </a:p>
        </p:txBody>
      </p:sp>
    </p:spTree>
    <p:extLst>
      <p:ext uri="{BB962C8B-B14F-4D97-AF65-F5344CB8AC3E}">
        <p14:creationId xmlns="" xmlns:p14="http://schemas.microsoft.com/office/powerpoint/2010/main" val="1197339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800" dirty="0"/>
          </a:p>
          <a:p>
            <a:r>
              <a:rPr lang="en-US" sz="1800" b="1" dirty="0"/>
              <a:t>Proven at scale</a:t>
            </a:r>
            <a:r>
              <a:rPr lang="en-US" sz="1800" dirty="0"/>
              <a:t>. You may not have petabytes of data that you need to analyze today. Nevertheless, you can deploy Hadoop with confidence because companies like Facebook, Yahoo! and others run very large Hadoop instances managing enormous amounts of data. When you adopt a platform for data management and analysis, you are making a commitment that you will have to live with for years. The success of the</a:t>
            </a:r>
          </a:p>
          <a:p>
            <a:pPr marL="0" indent="0">
              <a:buNone/>
            </a:pPr>
            <a:r>
              <a:rPr lang="en-US" sz="1800" dirty="0"/>
              <a:t>      biggest Web companies in the world demonstrates that Hadoop can grow as your       </a:t>
            </a:r>
          </a:p>
          <a:p>
            <a:pPr marL="0" indent="0">
              <a:buNone/>
            </a:pPr>
            <a:r>
              <a:rPr lang="en-US" sz="1800" dirty="0"/>
              <a:t>      business does.</a:t>
            </a:r>
          </a:p>
          <a:p>
            <a:endParaRPr lang="en-US" dirty="0"/>
          </a:p>
        </p:txBody>
      </p:sp>
      <p:sp>
        <p:nvSpPr>
          <p:cNvPr id="3" name="Title 2"/>
          <p:cNvSpPr>
            <a:spLocks noGrp="1"/>
          </p:cNvSpPr>
          <p:nvPr>
            <p:ph type="title"/>
          </p:nvPr>
        </p:nvSpPr>
        <p:spPr/>
        <p:txBody>
          <a:bodyPr/>
          <a:lstStyle/>
          <a:p>
            <a:r>
              <a:rPr lang="en-US" dirty="0" smtClean="0"/>
              <a:t>Why Hadoop ?</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17</a:t>
            </a:fld>
            <a:endParaRPr lang="en-US" dirty="0"/>
          </a:p>
        </p:txBody>
      </p:sp>
    </p:spTree>
    <p:extLst>
      <p:ext uri="{BB962C8B-B14F-4D97-AF65-F5344CB8AC3E}">
        <p14:creationId xmlns="" xmlns:p14="http://schemas.microsoft.com/office/powerpoint/2010/main" val="7060356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80000"/>
              </a:lnSpc>
              <a:buClr>
                <a:srgbClr val="6DB33F"/>
              </a:buClr>
              <a:buNone/>
              <a:tabLst>
                <a:tab pos="1022350" algn="l"/>
              </a:tabLst>
              <a:defRPr/>
            </a:pPr>
            <a:r>
              <a:rPr lang="en-US" sz="1800" b="1" dirty="0"/>
              <a:t>Very large files </a:t>
            </a:r>
            <a:r>
              <a:rPr lang="en-US" sz="1800" dirty="0"/>
              <a:t>- files that are hundreds of megabytes, gigabytes</a:t>
            </a:r>
            <a:r>
              <a:rPr lang="en-US" sz="1800" dirty="0" smtClean="0"/>
              <a:t>, or </a:t>
            </a:r>
            <a:r>
              <a:rPr lang="en-US" sz="1800" dirty="0"/>
              <a:t>terabytes </a:t>
            </a:r>
            <a:r>
              <a:rPr lang="en-US" sz="1800" dirty="0" smtClean="0"/>
              <a:t>or petabytes in </a:t>
            </a:r>
            <a:r>
              <a:rPr lang="en-US" sz="1800" dirty="0"/>
              <a:t>size.</a:t>
            </a:r>
          </a:p>
          <a:p>
            <a:pPr marL="228600" lvl="0" indent="-228600">
              <a:lnSpc>
                <a:spcPct val="80000"/>
              </a:lnSpc>
              <a:buClr>
                <a:srgbClr val="6DB33F"/>
              </a:buClr>
              <a:buNone/>
              <a:tabLst>
                <a:tab pos="1022350" algn="l"/>
              </a:tabLst>
              <a:defRPr/>
            </a:pPr>
            <a:endParaRPr lang="en-US" sz="1800" dirty="0"/>
          </a:p>
          <a:p>
            <a:pPr marL="228600" lvl="0" indent="-228600">
              <a:lnSpc>
                <a:spcPct val="80000"/>
              </a:lnSpc>
              <a:buClr>
                <a:srgbClr val="6DB33F"/>
              </a:buClr>
              <a:buNone/>
              <a:tabLst>
                <a:tab pos="1022350" algn="l"/>
              </a:tabLst>
              <a:defRPr/>
            </a:pPr>
            <a:r>
              <a:rPr lang="en-US" sz="1800" b="1" dirty="0"/>
              <a:t>Streaming data access </a:t>
            </a:r>
            <a:r>
              <a:rPr lang="en-US" sz="1800" dirty="0"/>
              <a:t>- HDFS is built around the idea that the most efficient data processing pattern is a write-once, read-many-times pattern</a:t>
            </a:r>
            <a:r>
              <a:rPr lang="en-US" sz="1800" dirty="0" smtClean="0"/>
              <a:t>, time </a:t>
            </a:r>
            <a:r>
              <a:rPr lang="en-US" sz="1800" dirty="0"/>
              <a:t>to read the whole dataset is more important than the latency in reading the first record</a:t>
            </a:r>
          </a:p>
          <a:p>
            <a:pPr marL="228600" lvl="0" indent="-228600">
              <a:lnSpc>
                <a:spcPct val="80000"/>
              </a:lnSpc>
              <a:buClr>
                <a:srgbClr val="6DB33F"/>
              </a:buClr>
              <a:buNone/>
              <a:tabLst>
                <a:tab pos="1022350" algn="l"/>
              </a:tabLst>
              <a:defRPr/>
            </a:pPr>
            <a:endParaRPr lang="en-US" sz="1800" dirty="0"/>
          </a:p>
          <a:p>
            <a:pPr marL="228600" lvl="0" indent="-228600">
              <a:lnSpc>
                <a:spcPct val="80000"/>
              </a:lnSpc>
              <a:buClr>
                <a:srgbClr val="6DB33F"/>
              </a:buClr>
              <a:buNone/>
              <a:tabLst>
                <a:tab pos="1022350" algn="l"/>
              </a:tabLst>
              <a:defRPr/>
            </a:pPr>
            <a:r>
              <a:rPr lang="en-US" sz="1800" b="1" dirty="0"/>
              <a:t>Commodity hardware </a:t>
            </a:r>
            <a:r>
              <a:rPr lang="en-US" sz="1800" dirty="0"/>
              <a:t>- Hadoop doesn’t require expensive, highly reliable hardware to run on. It’s designed to run on clusters of commodity hardware (commonly available hardware </a:t>
            </a:r>
            <a:r>
              <a:rPr lang="en-US" sz="1800" dirty="0" smtClean="0"/>
              <a:t>available from </a:t>
            </a:r>
            <a:r>
              <a:rPr lang="en-US" sz="1800" dirty="0"/>
              <a:t>multiple vendors)</a:t>
            </a:r>
          </a:p>
          <a:p>
            <a:endParaRPr lang="en-US" dirty="0"/>
          </a:p>
        </p:txBody>
      </p:sp>
      <p:sp>
        <p:nvSpPr>
          <p:cNvPr id="3" name="Title 2"/>
          <p:cNvSpPr>
            <a:spLocks noGrp="1"/>
          </p:cNvSpPr>
          <p:nvPr>
            <p:ph type="title"/>
          </p:nvPr>
        </p:nvSpPr>
        <p:spPr/>
        <p:txBody>
          <a:bodyPr/>
          <a:lstStyle/>
          <a:p>
            <a:r>
              <a:rPr lang="en-US" dirty="0">
                <a:ea typeface="微軟正黑體" pitchFamily="34" charset="-120"/>
              </a:rPr>
              <a:t>Characteristics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18</a:t>
            </a:fld>
            <a:endParaRPr lang="en-US" dirty="0"/>
          </a:p>
        </p:txBody>
      </p:sp>
    </p:spTree>
    <p:extLst>
      <p:ext uri="{BB962C8B-B14F-4D97-AF65-F5344CB8AC3E}">
        <p14:creationId xmlns="" xmlns:p14="http://schemas.microsoft.com/office/powerpoint/2010/main" val="33093178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nSpc>
                <a:spcPct val="90000"/>
              </a:lnSpc>
              <a:buClr>
                <a:srgbClr val="6DB33F"/>
              </a:buClr>
              <a:buNone/>
              <a:tabLst>
                <a:tab pos="1022350" algn="l"/>
              </a:tabLst>
              <a:defRPr/>
            </a:pPr>
            <a:r>
              <a:rPr lang="en-US" sz="1800" b="1" dirty="0"/>
              <a:t>ETL</a:t>
            </a:r>
            <a:r>
              <a:rPr lang="en-US" sz="2000" kern="0" dirty="0" smtClean="0">
                <a:ea typeface="微軟正黑體" pitchFamily="34" charset="-120"/>
                <a:cs typeface="ＭＳ Ｐゴシック" charset="-128"/>
              </a:rPr>
              <a:t> – Extract, Transform, Load</a:t>
            </a:r>
            <a:endParaRPr lang="en-US" sz="2800" kern="0" dirty="0">
              <a:ea typeface="微軟正黑體" pitchFamily="34" charset="-120"/>
              <a:cs typeface="ＭＳ Ｐゴシック" charset="-128"/>
            </a:endParaRPr>
          </a:p>
          <a:p>
            <a:pPr>
              <a:lnSpc>
                <a:spcPct val="90000"/>
              </a:lnSpc>
              <a:buClr>
                <a:srgbClr val="6DB33F"/>
              </a:buClr>
              <a:tabLst>
                <a:tab pos="1022350" algn="l"/>
              </a:tabLst>
              <a:defRPr/>
            </a:pPr>
            <a:r>
              <a:rPr lang="en-US" sz="1800" dirty="0" smtClean="0"/>
              <a:t>Put </a:t>
            </a:r>
            <a:r>
              <a:rPr lang="en-US" sz="1800" dirty="0"/>
              <a:t>large data source (</a:t>
            </a:r>
            <a:r>
              <a:rPr lang="en-US" sz="1800" dirty="0" err="1"/>
              <a:t>eg</a:t>
            </a:r>
            <a:r>
              <a:rPr lang="en-US" sz="1800" dirty="0"/>
              <a:t>. Log files) onto the Hadoop File System</a:t>
            </a:r>
          </a:p>
          <a:p>
            <a:pPr>
              <a:lnSpc>
                <a:spcPct val="90000"/>
              </a:lnSpc>
              <a:buClr>
                <a:srgbClr val="6DB33F"/>
              </a:buClr>
              <a:tabLst>
                <a:tab pos="1022350" algn="l"/>
              </a:tabLst>
              <a:defRPr/>
            </a:pPr>
            <a:r>
              <a:rPr lang="en-US" sz="1800" dirty="0"/>
              <a:t>Perform aggregations, transformations, normalizations on the data</a:t>
            </a:r>
          </a:p>
          <a:p>
            <a:pPr>
              <a:lnSpc>
                <a:spcPct val="90000"/>
              </a:lnSpc>
              <a:buClr>
                <a:srgbClr val="6DB33F"/>
              </a:buClr>
              <a:tabLst>
                <a:tab pos="1022350" algn="l"/>
              </a:tabLst>
              <a:defRPr/>
            </a:pPr>
            <a:r>
              <a:rPr lang="en-US" sz="1800" dirty="0"/>
              <a:t>Load into RDBMS / data </a:t>
            </a:r>
            <a:r>
              <a:rPr lang="en-US" sz="1800" dirty="0" smtClean="0"/>
              <a:t>mart</a:t>
            </a:r>
          </a:p>
          <a:p>
            <a:pPr marL="0" indent="0">
              <a:lnSpc>
                <a:spcPct val="90000"/>
              </a:lnSpc>
              <a:buClr>
                <a:srgbClr val="6DB33F"/>
              </a:buClr>
              <a:buNone/>
              <a:tabLst>
                <a:tab pos="1022350" algn="l"/>
              </a:tabLst>
              <a:defRPr/>
            </a:pPr>
            <a:endParaRPr lang="en-US" sz="1800" dirty="0"/>
          </a:p>
          <a:p>
            <a:pPr marL="0" indent="0">
              <a:lnSpc>
                <a:spcPct val="90000"/>
              </a:lnSpc>
              <a:buClr>
                <a:srgbClr val="6DB33F"/>
              </a:buClr>
              <a:buNone/>
              <a:tabLst>
                <a:tab pos="1022350" algn="l"/>
              </a:tabLst>
              <a:defRPr/>
            </a:pPr>
            <a:r>
              <a:rPr lang="en-US" sz="1800" b="1" dirty="0" smtClean="0"/>
              <a:t>Reporting and Analytics</a:t>
            </a:r>
          </a:p>
          <a:p>
            <a:pPr marL="228600" lvl="0" indent="-228600">
              <a:lnSpc>
                <a:spcPct val="90000"/>
              </a:lnSpc>
              <a:buClr>
                <a:srgbClr val="6DB33F"/>
              </a:buClr>
              <a:tabLst>
                <a:tab pos="1022350" algn="l"/>
              </a:tabLst>
              <a:defRPr/>
            </a:pPr>
            <a:r>
              <a:rPr lang="en-US" sz="1800" kern="0" dirty="0">
                <a:ea typeface="微軟正黑體" pitchFamily="34" charset="-120"/>
                <a:cs typeface="ＭＳ Ｐゴシック" charset="-128"/>
              </a:rPr>
              <a:t>Run canned and ad-hoc queries over large data</a:t>
            </a:r>
          </a:p>
          <a:p>
            <a:pPr marL="228600" lvl="0" indent="-228600">
              <a:lnSpc>
                <a:spcPct val="90000"/>
              </a:lnSpc>
              <a:buClr>
                <a:srgbClr val="6DB33F"/>
              </a:buClr>
              <a:tabLst>
                <a:tab pos="1022350" algn="l"/>
              </a:tabLst>
              <a:defRPr/>
            </a:pPr>
            <a:r>
              <a:rPr lang="en-US" sz="1800" kern="0" dirty="0" smtClean="0">
                <a:ea typeface="微軟正黑體" pitchFamily="34" charset="-120"/>
                <a:cs typeface="ＭＳ Ｐゴシック" charset="-128"/>
              </a:rPr>
              <a:t>Run </a:t>
            </a:r>
            <a:r>
              <a:rPr lang="en-US" sz="1800" kern="0" dirty="0">
                <a:ea typeface="微軟正黑體" pitchFamily="34" charset="-120"/>
                <a:cs typeface="ＭＳ Ｐゴシック" charset="-128"/>
              </a:rPr>
              <a:t>analytics and data mining operations on large data</a:t>
            </a:r>
          </a:p>
          <a:p>
            <a:pPr marL="228600" lvl="0" indent="-228600">
              <a:lnSpc>
                <a:spcPct val="90000"/>
              </a:lnSpc>
              <a:buClr>
                <a:srgbClr val="6DB33F"/>
              </a:buClr>
              <a:tabLst>
                <a:tab pos="1022350" algn="l"/>
              </a:tabLst>
              <a:defRPr/>
            </a:pPr>
            <a:r>
              <a:rPr lang="en-US" sz="1800" kern="0" dirty="0" smtClean="0">
                <a:ea typeface="微軟正黑體" pitchFamily="34" charset="-120"/>
                <a:cs typeface="ＭＳ Ｐゴシック" charset="-128"/>
              </a:rPr>
              <a:t>Produce </a:t>
            </a:r>
            <a:r>
              <a:rPr lang="en-US" sz="1800" kern="0" dirty="0">
                <a:ea typeface="微軟正黑體" pitchFamily="34" charset="-120"/>
                <a:cs typeface="ＭＳ Ｐゴシック" charset="-128"/>
              </a:rPr>
              <a:t>reports for end-user consumption or loading into data mart</a:t>
            </a:r>
          </a:p>
          <a:p>
            <a:pPr marL="0" indent="0">
              <a:lnSpc>
                <a:spcPct val="90000"/>
              </a:lnSpc>
              <a:buClr>
                <a:srgbClr val="6DB33F"/>
              </a:buClr>
              <a:buNone/>
              <a:tabLst>
                <a:tab pos="1022350" algn="l"/>
              </a:tabLst>
              <a:defRPr/>
            </a:pPr>
            <a:endParaRPr lang="en-US" sz="1800" dirty="0" smtClean="0"/>
          </a:p>
          <a:p>
            <a:pPr marL="0" indent="0">
              <a:lnSpc>
                <a:spcPct val="90000"/>
              </a:lnSpc>
              <a:buClr>
                <a:srgbClr val="6DB33F"/>
              </a:buClr>
              <a:buNone/>
              <a:tabLst>
                <a:tab pos="1022350" algn="l"/>
              </a:tabLst>
              <a:defRPr/>
            </a:pPr>
            <a:r>
              <a:rPr lang="en-US" sz="1800" b="1" dirty="0" smtClean="0"/>
              <a:t>Data Processing Pipelines</a:t>
            </a:r>
          </a:p>
          <a:p>
            <a:pPr marL="228600" lvl="0" indent="-228600">
              <a:lnSpc>
                <a:spcPct val="90000"/>
              </a:lnSpc>
              <a:buClr>
                <a:srgbClr val="6DB33F"/>
              </a:buClr>
              <a:tabLst>
                <a:tab pos="1022350" algn="l"/>
              </a:tabLst>
              <a:defRPr/>
            </a:pPr>
            <a:r>
              <a:rPr lang="en-US" sz="1800" kern="0" dirty="0">
                <a:ea typeface="微軟正黑體" pitchFamily="34" charset="-120"/>
                <a:cs typeface="ＭＳ Ｐゴシック" charset="-128"/>
              </a:rPr>
              <a:t>Multi-step pipelines for data processing</a:t>
            </a:r>
          </a:p>
          <a:p>
            <a:pPr marL="228600" lvl="0" indent="-228600">
              <a:lnSpc>
                <a:spcPct val="90000"/>
              </a:lnSpc>
              <a:buClr>
                <a:srgbClr val="6DB33F"/>
              </a:buClr>
              <a:tabLst>
                <a:tab pos="1022350" algn="l"/>
              </a:tabLst>
              <a:defRPr/>
            </a:pPr>
            <a:r>
              <a:rPr lang="en-US" sz="1800" kern="0" dirty="0" smtClean="0">
                <a:ea typeface="微軟正黑體" pitchFamily="34" charset="-120"/>
                <a:cs typeface="ＭＳ Ｐゴシック" charset="-128"/>
              </a:rPr>
              <a:t>Coordination</a:t>
            </a:r>
            <a:r>
              <a:rPr lang="en-US" sz="1800" kern="0" dirty="0">
                <a:ea typeface="微軟正黑體" pitchFamily="34" charset="-120"/>
                <a:cs typeface="ＭＳ Ｐゴシック" charset="-128"/>
              </a:rPr>
              <a:t>, scheduling, data collection and publishing of feeds</a:t>
            </a:r>
          </a:p>
          <a:p>
            <a:pPr marL="228600" lvl="0" indent="-228600">
              <a:lnSpc>
                <a:spcPct val="90000"/>
              </a:lnSpc>
              <a:buClr>
                <a:srgbClr val="6DB33F"/>
              </a:buClr>
              <a:tabLst>
                <a:tab pos="1022350" algn="l"/>
              </a:tabLst>
              <a:defRPr/>
            </a:pPr>
            <a:r>
              <a:rPr lang="en-US" sz="1800" kern="0" dirty="0" smtClean="0">
                <a:ea typeface="微軟正黑體" pitchFamily="34" charset="-120"/>
                <a:cs typeface="ＭＳ Ｐゴシック" charset="-128"/>
              </a:rPr>
              <a:t>SLA </a:t>
            </a:r>
            <a:r>
              <a:rPr lang="en-US" sz="1800" kern="0" dirty="0">
                <a:ea typeface="微軟正黑體" pitchFamily="34" charset="-120"/>
                <a:cs typeface="ＭＳ Ｐゴシック" charset="-128"/>
              </a:rPr>
              <a:t>carrying, regularly scheduled jobs</a:t>
            </a:r>
          </a:p>
          <a:p>
            <a:pPr marL="0" indent="0">
              <a:lnSpc>
                <a:spcPct val="90000"/>
              </a:lnSpc>
              <a:buClr>
                <a:srgbClr val="6DB33F"/>
              </a:buClr>
              <a:buNone/>
              <a:tabLst>
                <a:tab pos="1022350" algn="l"/>
              </a:tabLst>
              <a:defRPr/>
            </a:pPr>
            <a:endParaRPr lang="en-US" sz="1800" b="1" dirty="0" smtClean="0"/>
          </a:p>
        </p:txBody>
      </p:sp>
      <p:sp>
        <p:nvSpPr>
          <p:cNvPr id="3" name="Title 2"/>
          <p:cNvSpPr>
            <a:spLocks noGrp="1"/>
          </p:cNvSpPr>
          <p:nvPr>
            <p:ph type="title"/>
          </p:nvPr>
        </p:nvSpPr>
        <p:spPr/>
        <p:txBody>
          <a:bodyPr/>
          <a:lstStyle/>
          <a:p>
            <a:r>
              <a:rPr lang="en-US" dirty="0" smtClean="0"/>
              <a:t>Usage Pattern</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19</a:t>
            </a:fld>
            <a:endParaRPr lang="en-US" dirty="0"/>
          </a:p>
        </p:txBody>
      </p:sp>
    </p:spTree>
    <p:extLst>
      <p:ext uri="{BB962C8B-B14F-4D97-AF65-F5344CB8AC3E}">
        <p14:creationId xmlns="" xmlns:p14="http://schemas.microsoft.com/office/powerpoint/2010/main" val="3008340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 xmlns:p14="http://schemas.microsoft.com/office/powerpoint/2010/main" val="3003190840"/>
              </p:ext>
            </p:extLst>
          </p:nvPr>
        </p:nvGraphicFramePr>
        <p:xfrm>
          <a:off x="2209800" y="2286000"/>
          <a:ext cx="6477000" cy="1828800"/>
        </p:xfrm>
        <a:graphic>
          <a:graphicData uri="http://schemas.openxmlformats.org/drawingml/2006/table">
            <a:tbl>
              <a:tblPr/>
              <a:tblGrid>
                <a:gridCol w="6477000"/>
              </a:tblGrid>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cap="none" normalizeH="0" baseline="0" dirty="0" smtClean="0">
                          <a:ln>
                            <a:noFill/>
                          </a:ln>
                          <a:solidFill>
                            <a:schemeClr val="tx1"/>
                          </a:solidFill>
                          <a:effectLst/>
                          <a:latin typeface="+mj-lt"/>
                        </a:rPr>
                        <a:t>Bigdata CoE and Service Line team</a:t>
                      </a: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j-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kern="1200" cap="none" normalizeH="0" baseline="0" dirty="0" smtClean="0">
                          <a:ln>
                            <a:noFill/>
                          </a:ln>
                          <a:solidFill>
                            <a:schemeClr val="tx1"/>
                          </a:solidFill>
                          <a:effectLst/>
                          <a:latin typeface="+mj-lt"/>
                          <a:ea typeface="+mn-ea"/>
                          <a:cs typeface="+mn-cs"/>
                        </a:rPr>
                        <a:t>1.1, July 30, 2012</a:t>
                      </a: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noFill/>
                  </a:tcPr>
                </a:tc>
              </a:tr>
            </a:tbl>
          </a:graphicData>
        </a:graphic>
      </p:graphicFrame>
      <p:sp>
        <p:nvSpPr>
          <p:cNvPr id="3" name="Slide Number Placeholder 8"/>
          <p:cNvSpPr>
            <a:spLocks noGrp="1"/>
          </p:cNvSpPr>
          <p:nvPr>
            <p:ph type="sldNum" sz="quarter" idx="12"/>
          </p:nvPr>
        </p:nvSpPr>
        <p:spPr>
          <a:xfrm>
            <a:off x="152400" y="6428601"/>
            <a:ext cx="457200" cy="276999"/>
          </a:xfrm>
        </p:spPr>
        <p:txBody>
          <a:bodyPr/>
          <a:lstStyle/>
          <a:p>
            <a:pPr>
              <a:defRPr/>
            </a:pPr>
            <a:fld id="{ACB22A88-73BA-4B00-905C-A309951F5147}" type="slidenum">
              <a:rPr lang="en-US" sz="1400" smtClean="0"/>
              <a:pPr>
                <a:defRPr/>
              </a:pPr>
              <a:t>2</a:t>
            </a:fld>
            <a:endParaRPr lang="en-US" sz="1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800" b="1" dirty="0"/>
              <a:t>Machine Learning &amp; Graph Algorithms</a:t>
            </a:r>
          </a:p>
          <a:p>
            <a:pPr>
              <a:lnSpc>
                <a:spcPct val="90000"/>
              </a:lnSpc>
              <a:buClr>
                <a:srgbClr val="6DB33F"/>
              </a:buClr>
              <a:tabLst>
                <a:tab pos="1022350" algn="l"/>
              </a:tabLst>
              <a:defRPr/>
            </a:pPr>
            <a:r>
              <a:rPr lang="en-US" sz="1800" dirty="0"/>
              <a:t>Traverse large graphs and data sets.</a:t>
            </a:r>
          </a:p>
          <a:p>
            <a:pPr>
              <a:lnSpc>
                <a:spcPct val="90000"/>
              </a:lnSpc>
              <a:buClr>
                <a:srgbClr val="6DB33F"/>
              </a:buClr>
              <a:tabLst>
                <a:tab pos="1022350" algn="l"/>
              </a:tabLst>
              <a:defRPr/>
            </a:pPr>
            <a:r>
              <a:rPr lang="en-US" sz="1800" dirty="0"/>
              <a:t>Implement machine learning algorithms over massive data </a:t>
            </a:r>
            <a:r>
              <a:rPr lang="en-US" sz="1800" dirty="0" smtClean="0"/>
              <a:t>sets</a:t>
            </a:r>
          </a:p>
          <a:p>
            <a:pPr marL="0" indent="0">
              <a:lnSpc>
                <a:spcPct val="90000"/>
              </a:lnSpc>
              <a:buClr>
                <a:srgbClr val="6DB33F"/>
              </a:buClr>
              <a:buNone/>
              <a:tabLst>
                <a:tab pos="1022350" algn="l"/>
              </a:tabLst>
              <a:defRPr/>
            </a:pPr>
            <a:endParaRPr lang="en-US" sz="1800" dirty="0"/>
          </a:p>
          <a:p>
            <a:pPr marL="0" lvl="0" indent="0">
              <a:lnSpc>
                <a:spcPct val="90000"/>
              </a:lnSpc>
              <a:buClr>
                <a:srgbClr val="6DB33F"/>
              </a:buClr>
              <a:buNone/>
              <a:tabLst>
                <a:tab pos="1022350" algn="l"/>
              </a:tabLst>
              <a:defRPr/>
            </a:pPr>
            <a:r>
              <a:rPr lang="en-US" sz="1800" b="1" dirty="0"/>
              <a:t>General Back-End Processing</a:t>
            </a:r>
          </a:p>
          <a:p>
            <a:pPr marL="228600" lvl="0" indent="-228600">
              <a:lnSpc>
                <a:spcPct val="90000"/>
              </a:lnSpc>
              <a:buClr>
                <a:srgbClr val="6DB33F"/>
              </a:buClr>
              <a:tabLst>
                <a:tab pos="1022350" algn="l"/>
              </a:tabLst>
              <a:defRPr/>
            </a:pPr>
            <a:r>
              <a:rPr lang="en-US" sz="1800" dirty="0"/>
              <a:t>Implement significant portions of back-end, batch oriented processing on the grid</a:t>
            </a:r>
          </a:p>
          <a:p>
            <a:pPr marL="228600" lvl="0" indent="-228600">
              <a:lnSpc>
                <a:spcPct val="90000"/>
              </a:lnSpc>
              <a:buClr>
                <a:srgbClr val="6DB33F"/>
              </a:buClr>
              <a:tabLst>
                <a:tab pos="1022350" algn="l"/>
              </a:tabLst>
              <a:defRPr/>
            </a:pPr>
            <a:r>
              <a:rPr lang="en-US" sz="1800" dirty="0"/>
              <a:t>General computation framework</a:t>
            </a:r>
          </a:p>
          <a:p>
            <a:pPr marL="228600" lvl="0" indent="-228600">
              <a:lnSpc>
                <a:spcPct val="90000"/>
              </a:lnSpc>
              <a:buClr>
                <a:srgbClr val="6DB33F"/>
              </a:buClr>
              <a:tabLst>
                <a:tab pos="1022350" algn="l"/>
              </a:tabLst>
              <a:defRPr/>
            </a:pPr>
            <a:r>
              <a:rPr lang="en-US" sz="1800" dirty="0"/>
              <a:t>Simplify back-end architecture</a:t>
            </a:r>
          </a:p>
          <a:p>
            <a:pPr marL="228600" lvl="0" indent="-228600">
              <a:lnSpc>
                <a:spcPct val="90000"/>
              </a:lnSpc>
              <a:buClr>
                <a:srgbClr val="6DB33F"/>
              </a:buClr>
              <a:buNone/>
              <a:tabLst>
                <a:tab pos="1022350" algn="l"/>
              </a:tabLst>
              <a:defRPr/>
            </a:pPr>
            <a:endParaRPr lang="en-US" sz="4400" kern="0" dirty="0">
              <a:ea typeface="微軟正黑體" pitchFamily="34" charset="-120"/>
              <a:cs typeface="ＭＳ Ｐゴシック" charset="-128"/>
            </a:endParaRPr>
          </a:p>
          <a:p>
            <a:endParaRPr lang="en-US" dirty="0"/>
          </a:p>
        </p:txBody>
      </p:sp>
      <p:sp>
        <p:nvSpPr>
          <p:cNvPr id="3" name="Title 2"/>
          <p:cNvSpPr>
            <a:spLocks noGrp="1"/>
          </p:cNvSpPr>
          <p:nvPr>
            <p:ph type="title"/>
          </p:nvPr>
        </p:nvSpPr>
        <p:spPr/>
        <p:txBody>
          <a:bodyPr/>
          <a:lstStyle/>
          <a:p>
            <a:r>
              <a:rPr lang="en-US" dirty="0" smtClean="0"/>
              <a:t>Usage Pattern</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20</a:t>
            </a:fld>
            <a:endParaRPr lang="en-US" dirty="0"/>
          </a:p>
        </p:txBody>
      </p:sp>
    </p:spTree>
    <p:extLst>
      <p:ext uri="{BB962C8B-B14F-4D97-AF65-F5344CB8AC3E}">
        <p14:creationId xmlns="" xmlns:p14="http://schemas.microsoft.com/office/powerpoint/2010/main" val="17142242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ea typeface="微軟正黑體" pitchFamily="34" charset="-120"/>
              </a:rPr>
              <a:t>Who uses Hadoop</a:t>
            </a:r>
            <a:r>
              <a:rPr lang="en-US" dirty="0" smtClean="0">
                <a:ea typeface="微軟正黑體" pitchFamily="34" charset="-120"/>
              </a:rPr>
              <a: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21</a:t>
            </a:fld>
            <a:endParaRPr lang="en-US" dirty="0"/>
          </a:p>
        </p:txBody>
      </p:sp>
      <p:pic>
        <p:nvPicPr>
          <p:cNvPr id="3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1319" y="1561529"/>
            <a:ext cx="225742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1318" y="2263711"/>
            <a:ext cx="604457" cy="9210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5"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39240" y="2462311"/>
            <a:ext cx="1066800"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079432" y="1552004"/>
            <a:ext cx="3933825" cy="723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 name="Picture 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896552" y="2509936"/>
            <a:ext cx="1085850" cy="428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8" name="Picture 7"/>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211846" y="1706214"/>
            <a:ext cx="1389709" cy="4154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9" name="Picture 8"/>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423950" y="2452786"/>
            <a:ext cx="21336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 name="Picture 9"/>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4365116" y="2367436"/>
            <a:ext cx="1924812" cy="744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 name="Picture 10"/>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539240" y="3163452"/>
            <a:ext cx="895350" cy="352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2" name="Picture 11"/>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651318" y="3379288"/>
            <a:ext cx="790575" cy="371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3" name="Picture 12"/>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5687804" y="3304422"/>
            <a:ext cx="2869746" cy="4229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 name="Picture 13"/>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6052475" y="3950590"/>
            <a:ext cx="2505075" cy="101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 name="Picture 14"/>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2573655" y="3163833"/>
            <a:ext cx="1638300" cy="600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7" name="Picture 16"/>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651318" y="3889837"/>
            <a:ext cx="1190625" cy="352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8" name="Picture 17"/>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2372487" y="3976697"/>
            <a:ext cx="3609975" cy="590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9" name="Picture 18"/>
          <p:cNvPicPr>
            <a:picLocks noChangeAspect="1" noChangeArrowheads="1"/>
          </p:cNvPicPr>
          <p:nvPr/>
        </p:nvPicPr>
        <p:blipFill>
          <a:blip r:embed="rId17" cstate="email">
            <a:extLst>
              <a:ext uri="{28A0092B-C50C-407E-A947-70E740481C1C}">
                <a14:useLocalDpi xmlns="" xmlns:a14="http://schemas.microsoft.com/office/drawing/2010/main" val="0"/>
              </a:ext>
            </a:extLst>
          </a:blip>
          <a:srcRect/>
          <a:stretch>
            <a:fillRect/>
          </a:stretch>
        </p:blipFill>
        <p:spPr bwMode="auto">
          <a:xfrm>
            <a:off x="6641211" y="5065205"/>
            <a:ext cx="2045589" cy="697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0" name="Picture 19"/>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4365116" y="3304422"/>
            <a:ext cx="1143000" cy="552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 name="Picture 20"/>
          <p:cNvPicPr>
            <a:picLocks noChangeAspect="1" noChangeArrowheads="1"/>
          </p:cNvPicPr>
          <p:nvPr/>
        </p:nvPicPr>
        <p:blipFill>
          <a:blip r:embed="rId19" cstate="print">
            <a:extLst>
              <a:ext uri="{28A0092B-C50C-407E-A947-70E740481C1C}">
                <a14:useLocalDpi xmlns="" xmlns:a14="http://schemas.microsoft.com/office/drawing/2010/main" val="0"/>
              </a:ext>
            </a:extLst>
          </a:blip>
          <a:srcRect/>
          <a:stretch>
            <a:fillRect/>
          </a:stretch>
        </p:blipFill>
        <p:spPr bwMode="auto">
          <a:xfrm>
            <a:off x="5059154" y="5042344"/>
            <a:ext cx="12573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 name="Picture 21"/>
          <p:cNvPicPr>
            <a:picLocks noChangeAspect="1" noChangeArrowheads="1"/>
          </p:cNvPicPr>
          <p:nvPr/>
        </p:nvPicPr>
        <p:blipFill>
          <a:blip r:embed="rId20" cstate="print">
            <a:extLst>
              <a:ext uri="{28A0092B-C50C-407E-A947-70E740481C1C}">
                <a14:useLocalDpi xmlns="" xmlns:a14="http://schemas.microsoft.com/office/drawing/2010/main" val="0"/>
              </a:ext>
            </a:extLst>
          </a:blip>
          <a:srcRect/>
          <a:stretch>
            <a:fillRect/>
          </a:stretch>
        </p:blipFill>
        <p:spPr bwMode="auto">
          <a:xfrm>
            <a:off x="651319" y="4451033"/>
            <a:ext cx="1628775"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3" name="Picture 22"/>
          <p:cNvPicPr>
            <a:picLocks noChangeAspect="1" noChangeArrowheads="1"/>
          </p:cNvPicPr>
          <p:nvPr/>
        </p:nvPicPr>
        <p:blipFill>
          <a:blip r:embed="rId21" cstate="print">
            <a:extLst>
              <a:ext uri="{28A0092B-C50C-407E-A947-70E740481C1C}">
                <a14:useLocalDpi xmlns="" xmlns:a14="http://schemas.microsoft.com/office/drawing/2010/main" val="0"/>
              </a:ext>
            </a:extLst>
          </a:blip>
          <a:srcRect/>
          <a:stretch>
            <a:fillRect/>
          </a:stretch>
        </p:blipFill>
        <p:spPr bwMode="auto">
          <a:xfrm>
            <a:off x="3203066" y="5580316"/>
            <a:ext cx="1704975" cy="447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4" name="Picture 23"/>
          <p:cNvPicPr>
            <a:picLocks noChangeAspect="1" noChangeArrowheads="1"/>
          </p:cNvPicPr>
          <p:nvPr/>
        </p:nvPicPr>
        <p:blipFill>
          <a:blip r:embed="rId22" cstate="print">
            <a:extLst>
              <a:ext uri="{28A0092B-C50C-407E-A947-70E740481C1C}">
                <a14:useLocalDpi xmlns="" xmlns:a14="http://schemas.microsoft.com/office/drawing/2010/main" val="0"/>
              </a:ext>
            </a:extLst>
          </a:blip>
          <a:srcRect/>
          <a:stretch>
            <a:fillRect/>
          </a:stretch>
        </p:blipFill>
        <p:spPr bwMode="auto">
          <a:xfrm>
            <a:off x="2470693" y="4852090"/>
            <a:ext cx="2190750" cy="561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5" name="Picture 24"/>
          <p:cNvPicPr>
            <a:picLocks noChangeAspect="1" noChangeArrowheads="1"/>
          </p:cNvPicPr>
          <p:nvPr/>
        </p:nvPicPr>
        <p:blipFill>
          <a:blip r:embed="rId23" cstate="print">
            <a:extLst>
              <a:ext uri="{28A0092B-C50C-407E-A947-70E740481C1C}">
                <a14:useLocalDpi xmlns="" xmlns:a14="http://schemas.microsoft.com/office/drawing/2010/main" val="0"/>
              </a:ext>
            </a:extLst>
          </a:blip>
          <a:srcRect/>
          <a:stretch>
            <a:fillRect/>
          </a:stretch>
        </p:blipFill>
        <p:spPr bwMode="auto">
          <a:xfrm>
            <a:off x="651319" y="5042344"/>
            <a:ext cx="1244084" cy="356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6" name="Picture 25"/>
          <p:cNvPicPr>
            <a:picLocks noChangeAspect="1" noChangeArrowheads="1"/>
          </p:cNvPicPr>
          <p:nvPr/>
        </p:nvPicPr>
        <p:blipFill>
          <a:blip r:embed="rId24" cstate="print">
            <a:extLst>
              <a:ext uri="{28A0092B-C50C-407E-A947-70E740481C1C}">
                <a14:useLocalDpi xmlns="" xmlns:a14="http://schemas.microsoft.com/office/drawing/2010/main" val="0"/>
              </a:ext>
            </a:extLst>
          </a:blip>
          <a:srcRect/>
          <a:stretch>
            <a:fillRect/>
          </a:stretch>
        </p:blipFill>
        <p:spPr bwMode="auto">
          <a:xfrm>
            <a:off x="651319" y="5626227"/>
            <a:ext cx="2028825"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7" name="Picture 26"/>
          <p:cNvPicPr>
            <a:picLocks noChangeAspect="1" noChangeArrowheads="1"/>
          </p:cNvPicPr>
          <p:nvPr/>
        </p:nvPicPr>
        <p:blipFill>
          <a:blip r:embed="rId25" cstate="print">
            <a:extLst>
              <a:ext uri="{28A0092B-C50C-407E-A947-70E740481C1C}">
                <a14:useLocalDpi xmlns="" xmlns:a14="http://schemas.microsoft.com/office/drawing/2010/main" val="0"/>
              </a:ext>
            </a:extLst>
          </a:blip>
          <a:srcRect/>
          <a:stretch>
            <a:fillRect/>
          </a:stretch>
        </p:blipFill>
        <p:spPr bwMode="auto">
          <a:xfrm>
            <a:off x="5257800" y="5638800"/>
            <a:ext cx="1573854" cy="3803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8" name="Picture 27"/>
          <p:cNvPicPr>
            <a:picLocks noChangeAspect="1" noChangeArrowheads="1"/>
          </p:cNvPicPr>
          <p:nvPr/>
        </p:nvPicPr>
        <p:blipFill>
          <a:blip r:embed="rId26" cstate="print">
            <a:extLst>
              <a:ext uri="{28A0092B-C50C-407E-A947-70E740481C1C}">
                <a14:useLocalDpi xmlns="" xmlns:a14="http://schemas.microsoft.com/office/drawing/2010/main" val="0"/>
              </a:ext>
            </a:extLst>
          </a:blip>
          <a:srcRect/>
          <a:stretch>
            <a:fillRect/>
          </a:stretch>
        </p:blipFill>
        <p:spPr bwMode="auto">
          <a:xfrm>
            <a:off x="3243263" y="6134100"/>
            <a:ext cx="885825" cy="41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9" name="Picture 28"/>
          <p:cNvPicPr>
            <a:picLocks noChangeAspect="1" noChangeArrowheads="1"/>
          </p:cNvPicPr>
          <p:nvPr/>
        </p:nvPicPr>
        <p:blipFill>
          <a:blip r:embed="rId27" cstate="email">
            <a:extLst>
              <a:ext uri="{28A0092B-C50C-407E-A947-70E740481C1C}">
                <a14:useLocalDpi xmlns="" xmlns:a14="http://schemas.microsoft.com/office/drawing/2010/main" val="0"/>
              </a:ext>
            </a:extLst>
          </a:blip>
          <a:srcRect/>
          <a:stretch>
            <a:fillRect/>
          </a:stretch>
        </p:blipFill>
        <p:spPr bwMode="auto">
          <a:xfrm>
            <a:off x="4406629" y="6119485"/>
            <a:ext cx="1883416" cy="4035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0" name="Picture 15"/>
          <p:cNvPicPr>
            <a:picLocks noChangeAspect="1" noChangeArrowheads="1"/>
          </p:cNvPicPr>
          <p:nvPr/>
        </p:nvPicPr>
        <p:blipFill>
          <a:blip r:embed="rId28" cstate="print">
            <a:extLst>
              <a:ext uri="{28A0092B-C50C-407E-A947-70E740481C1C}">
                <a14:useLocalDpi xmlns="" xmlns:a14="http://schemas.microsoft.com/office/drawing/2010/main" val="0"/>
              </a:ext>
            </a:extLst>
          </a:blip>
          <a:srcRect/>
          <a:stretch>
            <a:fillRect/>
          </a:stretch>
        </p:blipFill>
        <p:spPr bwMode="auto">
          <a:xfrm>
            <a:off x="2038350" y="6248400"/>
            <a:ext cx="857250" cy="27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73422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Searching/ Text mining</a:t>
            </a:r>
          </a:p>
          <a:p>
            <a:r>
              <a:rPr lang="en-US" sz="1800" dirty="0"/>
              <a:t>Log processing</a:t>
            </a:r>
          </a:p>
          <a:p>
            <a:r>
              <a:rPr lang="en-US" sz="1800" dirty="0"/>
              <a:t>Recommendation systems</a:t>
            </a:r>
          </a:p>
          <a:p>
            <a:r>
              <a:rPr lang="en-US" sz="1800" dirty="0"/>
              <a:t>Business Intelligence/Data Warehousing</a:t>
            </a:r>
          </a:p>
          <a:p>
            <a:r>
              <a:rPr lang="en-US" sz="1800" dirty="0"/>
              <a:t>Video and Image analysis</a:t>
            </a:r>
          </a:p>
          <a:p>
            <a:r>
              <a:rPr lang="en-US" sz="1800" dirty="0"/>
              <a:t>Archiving</a:t>
            </a:r>
          </a:p>
          <a:p>
            <a:r>
              <a:rPr lang="en-US" sz="1800" dirty="0"/>
              <a:t>Graph creation and analysis</a:t>
            </a:r>
          </a:p>
          <a:p>
            <a:r>
              <a:rPr lang="en-US" sz="1800" dirty="0"/>
              <a:t>Pattern recognition</a:t>
            </a:r>
          </a:p>
          <a:p>
            <a:r>
              <a:rPr lang="en-US" sz="1800" dirty="0"/>
              <a:t>Risk assessment</a:t>
            </a:r>
          </a:p>
          <a:p>
            <a:r>
              <a:rPr lang="en-US" sz="1800" dirty="0"/>
              <a:t>Sentiment Analysis</a:t>
            </a:r>
          </a:p>
        </p:txBody>
      </p:sp>
      <p:sp>
        <p:nvSpPr>
          <p:cNvPr id="3" name="Title 2"/>
          <p:cNvSpPr>
            <a:spLocks noGrp="1"/>
          </p:cNvSpPr>
          <p:nvPr>
            <p:ph type="title"/>
          </p:nvPr>
        </p:nvSpPr>
        <p:spPr/>
        <p:txBody>
          <a:bodyPr/>
          <a:lstStyle/>
          <a:p>
            <a:r>
              <a:rPr lang="en-US" dirty="0" smtClean="0"/>
              <a:t>What is Hadoop used for?</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22</a:t>
            </a:fld>
            <a:endParaRPr lang="en-US" dirty="0"/>
          </a:p>
        </p:txBody>
      </p:sp>
    </p:spTree>
    <p:extLst>
      <p:ext uri="{BB962C8B-B14F-4D97-AF65-F5344CB8AC3E}">
        <p14:creationId xmlns="" xmlns:p14="http://schemas.microsoft.com/office/powerpoint/2010/main" val="31142026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0200"/>
            <a:ext cx="8686800" cy="4486275"/>
          </a:xfrm>
          <a:no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sz="1800" b="1" dirty="0"/>
              <a:t>Hadoop Distributed File System, or HDFS</a:t>
            </a:r>
          </a:p>
          <a:p>
            <a:pPr marL="0" indent="0">
              <a:buNone/>
            </a:pPr>
            <a:r>
              <a:rPr lang="en-US" sz="1800" dirty="0"/>
              <a:t>HDFS is the storage system for a Hadoop cluster. When data arrives at the cluster, the HDFS software breaks it into pieces and distributes those pieces among the different servers participating in the cluster. Each server stores just a small fragment of the complete data set, and each piece of data is replicated on more than one server.</a:t>
            </a:r>
          </a:p>
          <a:p>
            <a:endParaRPr lang="en-US" sz="1800" dirty="0"/>
          </a:p>
          <a:p>
            <a:pPr marL="0" indent="0">
              <a:buNone/>
            </a:pPr>
            <a:r>
              <a:rPr lang="en-US" sz="1800" b="1" dirty="0"/>
              <a:t>Distributed data processing framework called </a:t>
            </a:r>
            <a:r>
              <a:rPr lang="en-US" sz="1800" b="1" dirty="0" err="1"/>
              <a:t>MapReduce</a:t>
            </a:r>
            <a:endParaRPr lang="en-US" sz="1800" b="1" dirty="0"/>
          </a:p>
          <a:p>
            <a:pPr marL="0" indent="0">
              <a:buNone/>
            </a:pPr>
            <a:r>
              <a:rPr lang="en-US" sz="1800" dirty="0"/>
              <a:t>Because Hadoop stores the entire dataset in small pieces across a collection of servers, analytical jobs can be distributed, in parallel, to each of the servers </a:t>
            </a:r>
            <a:r>
              <a:rPr lang="en-US" sz="1800" dirty="0" smtClean="0"/>
              <a:t> storing </a:t>
            </a:r>
            <a:r>
              <a:rPr lang="en-US" sz="1800" dirty="0"/>
              <a:t>part of the data. Each server evaluates the question against its local </a:t>
            </a:r>
            <a:r>
              <a:rPr lang="en-US" sz="1800" dirty="0" smtClean="0"/>
              <a:t> fragment </a:t>
            </a:r>
            <a:r>
              <a:rPr lang="en-US" sz="1800" dirty="0"/>
              <a:t>simultaneously and reports its results back for collation into a comprehensive answer. </a:t>
            </a:r>
            <a:r>
              <a:rPr lang="en-US" sz="1800" dirty="0" smtClean="0"/>
              <a:t> </a:t>
            </a:r>
            <a:r>
              <a:rPr lang="en-US" sz="1800" dirty="0" err="1" smtClean="0"/>
              <a:t>MapReduce</a:t>
            </a:r>
            <a:r>
              <a:rPr lang="en-US" sz="1800" dirty="0" smtClean="0"/>
              <a:t> </a:t>
            </a:r>
            <a:r>
              <a:rPr lang="en-US" sz="1800" dirty="0"/>
              <a:t>is the plumbing that distributes the work and collects the </a:t>
            </a:r>
            <a:r>
              <a:rPr lang="en-US" sz="1800" dirty="0" smtClean="0"/>
              <a:t>results</a:t>
            </a:r>
            <a:endParaRPr lang="en-US" sz="1800" dirty="0"/>
          </a:p>
        </p:txBody>
      </p:sp>
      <p:sp>
        <p:nvSpPr>
          <p:cNvPr id="3" name="Title 2"/>
          <p:cNvSpPr>
            <a:spLocks noGrp="1"/>
          </p:cNvSpPr>
          <p:nvPr>
            <p:ph type="title"/>
          </p:nvPr>
        </p:nvSpPr>
        <p:spPr/>
        <p:txBody>
          <a:bodyPr/>
          <a:lstStyle/>
          <a:p>
            <a:r>
              <a:rPr lang="en-US" dirty="0"/>
              <a:t>Hadoop Components</a:t>
            </a:r>
          </a:p>
        </p:txBody>
      </p:sp>
      <p:sp>
        <p:nvSpPr>
          <p:cNvPr id="4" name="Slide Number Placeholder 3"/>
          <p:cNvSpPr>
            <a:spLocks noGrp="1"/>
          </p:cNvSpPr>
          <p:nvPr>
            <p:ph type="sldNum" sz="quarter" idx="10"/>
          </p:nvPr>
        </p:nvSpPr>
        <p:spPr/>
        <p:txBody>
          <a:bodyPr/>
          <a:lstStyle/>
          <a:p>
            <a:fld id="{47ED8886-DB3B-44F4-9A80-E6A224679F20}" type="slidenum">
              <a:rPr lang="en-US" smtClean="0"/>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defRPr/>
            </a:pPr>
            <a:r>
              <a:rPr lang="en-US" sz="1800" dirty="0" smtClean="0"/>
              <a:t> </a:t>
            </a:r>
          </a:p>
          <a:p>
            <a:pPr lvl="1">
              <a:defRPr/>
            </a:pPr>
            <a:r>
              <a:rPr lang="en-US" sz="1800" dirty="0"/>
              <a:t>What is Hadoop ?</a:t>
            </a:r>
          </a:p>
          <a:p>
            <a:pPr lvl="1">
              <a:defRPr/>
            </a:pPr>
            <a:r>
              <a:rPr lang="en-US" sz="1800" dirty="0"/>
              <a:t>What are the components of Hadoop ?</a:t>
            </a:r>
          </a:p>
          <a:p>
            <a:pPr lvl="1">
              <a:defRPr/>
            </a:pPr>
            <a:r>
              <a:rPr lang="en-US" sz="1800" dirty="0"/>
              <a:t>What are the characteristic of Hadoop?</a:t>
            </a:r>
          </a:p>
          <a:p>
            <a:pPr lvl="1">
              <a:defRPr/>
            </a:pPr>
            <a:r>
              <a:rPr lang="en-US" sz="1800" dirty="0"/>
              <a:t>When should we use Hadoop ?</a:t>
            </a:r>
          </a:p>
          <a:p>
            <a:pPr lvl="1">
              <a:defRPr/>
            </a:pPr>
            <a:r>
              <a:rPr lang="en-US" sz="1800" dirty="0" smtClean="0"/>
              <a:t>Compare Hadoop and Parallel DB systems</a:t>
            </a:r>
          </a:p>
          <a:p>
            <a:pPr lvl="1">
              <a:defRPr/>
            </a:pPr>
            <a:r>
              <a:rPr lang="en-US" sz="1800" dirty="0" smtClean="0"/>
              <a:t>Name the components in </a:t>
            </a:r>
            <a:r>
              <a:rPr lang="en-US" sz="1800" dirty="0" err="1"/>
              <a:t>H</a:t>
            </a:r>
            <a:r>
              <a:rPr lang="en-US" sz="1800" dirty="0" err="1" smtClean="0"/>
              <a:t>adoop</a:t>
            </a:r>
            <a:r>
              <a:rPr lang="en-US" sz="1800" dirty="0" smtClean="0"/>
              <a:t> eco system?</a:t>
            </a:r>
            <a:endParaRPr lang="en-US" sz="1800" dirty="0"/>
          </a:p>
        </p:txBody>
      </p:sp>
      <p:sp>
        <p:nvSpPr>
          <p:cNvPr id="3" name="Title 2"/>
          <p:cNvSpPr>
            <a:spLocks noGrp="1"/>
          </p:cNvSpPr>
          <p:nvPr>
            <p:ph type="title"/>
          </p:nvPr>
        </p:nvSpPr>
        <p:spPr/>
        <p:txBody>
          <a:bodyPr/>
          <a:lstStyle/>
          <a:p>
            <a:r>
              <a:rPr lang="en-US" dirty="0" smtClean="0"/>
              <a:t>Test Your Understanding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24</a:t>
            </a:fld>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8124825" y="76200"/>
            <a:ext cx="1004888" cy="1055688"/>
          </a:xfrm>
          <a:prstGeom prst="rect">
            <a:avLst/>
          </a:prstGeom>
          <a:noFill/>
          <a:ln w="9525" algn="ctr">
            <a:noFill/>
            <a:miter lim="800000"/>
            <a:headEnd/>
            <a:tailEnd/>
          </a:ln>
        </p:spPr>
      </p:pic>
    </p:spTree>
    <p:extLst>
      <p:ext uri="{BB962C8B-B14F-4D97-AF65-F5344CB8AC3E}">
        <p14:creationId xmlns="" xmlns:p14="http://schemas.microsoft.com/office/powerpoint/2010/main" val="1762108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defRPr/>
            </a:pPr>
            <a:r>
              <a:rPr lang="en-US" sz="1800" dirty="0" smtClean="0"/>
              <a:t>Hadoop </a:t>
            </a:r>
            <a:r>
              <a:rPr lang="en-US" sz="1800" dirty="0"/>
              <a:t>is a high-performance distributed data storage and processing system.</a:t>
            </a:r>
          </a:p>
          <a:p>
            <a:pPr lvl="1">
              <a:defRPr/>
            </a:pPr>
            <a:r>
              <a:rPr lang="en-US" sz="1800" dirty="0"/>
              <a:t>Major components are – HDFS and Mapreduce</a:t>
            </a:r>
          </a:p>
          <a:p>
            <a:pPr lvl="1">
              <a:defRPr/>
            </a:pPr>
            <a:r>
              <a:rPr lang="en-US" sz="1800" dirty="0" smtClean="0"/>
              <a:t>Hadoop was created by Doug Cutting</a:t>
            </a:r>
          </a:p>
          <a:p>
            <a:pPr lvl="1">
              <a:defRPr/>
            </a:pPr>
            <a:r>
              <a:rPr lang="en-US" sz="1800" dirty="0" smtClean="0"/>
              <a:t>Hadoop became a top level Apache project in 2008</a:t>
            </a:r>
          </a:p>
          <a:p>
            <a:pPr lvl="1">
              <a:defRPr/>
            </a:pPr>
            <a:r>
              <a:rPr lang="en-US" sz="1800" dirty="0" smtClean="0"/>
              <a:t>It </a:t>
            </a:r>
            <a:r>
              <a:rPr lang="en-US" sz="1800" dirty="0"/>
              <a:t>can store any kind of data from any source, inexpensively and at very large scale, and it can do very sophisticated analysis of that data easily and quickly.</a:t>
            </a:r>
          </a:p>
          <a:p>
            <a:pPr lvl="1">
              <a:defRPr/>
            </a:pPr>
            <a:r>
              <a:rPr lang="en-US" sz="1800" dirty="0" smtClean="0"/>
              <a:t>Hadoop </a:t>
            </a:r>
            <a:r>
              <a:rPr lang="en-US" sz="1800" dirty="0"/>
              <a:t>automatically detects and recovers from hardware, software and system failures.</a:t>
            </a:r>
          </a:p>
          <a:p>
            <a:pPr lvl="1">
              <a:defRPr/>
            </a:pPr>
            <a:r>
              <a:rPr lang="en-US" sz="1800" dirty="0" smtClean="0"/>
              <a:t>Hadoop </a:t>
            </a:r>
            <a:r>
              <a:rPr lang="en-US" sz="1800" dirty="0"/>
              <a:t>provides scalable, reliable and fault tolerant services for data storage and analysis at very low cost</a:t>
            </a:r>
            <a:r>
              <a:rPr lang="en-US" sz="1800" dirty="0" smtClean="0"/>
              <a:t>.</a:t>
            </a:r>
          </a:p>
          <a:p>
            <a:pPr lvl="1">
              <a:defRPr/>
            </a:pPr>
            <a:endParaRPr lang="en-US" sz="1800" dirty="0" smtClean="0"/>
          </a:p>
          <a:p>
            <a:pPr lvl="1">
              <a:defRPr/>
            </a:pPr>
            <a:endParaRPr lang="en-US" sz="1800" dirty="0" smtClean="0"/>
          </a:p>
          <a:p>
            <a:pPr lvl="1">
              <a:defRPr/>
            </a:pPr>
            <a:endParaRPr lang="en-US" sz="1800" dirty="0"/>
          </a:p>
          <a:p>
            <a:pPr lvl="1">
              <a:defRPr/>
            </a:pPr>
            <a:endParaRPr lang="en-US" sz="1800" dirty="0"/>
          </a:p>
          <a:p>
            <a:pPr lvl="1">
              <a:defRPr/>
            </a:pPr>
            <a:endParaRPr dirty="0" smtClean="0"/>
          </a:p>
        </p:txBody>
      </p:sp>
      <p:sp>
        <p:nvSpPr>
          <p:cNvPr id="3" name="Title 2"/>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25</a:t>
            </a:fld>
            <a:endParaRPr lang="en-US" dirty="0"/>
          </a:p>
        </p:txBody>
      </p:sp>
    </p:spTree>
    <p:extLst>
      <p:ext uri="{BB962C8B-B14F-4D97-AF65-F5344CB8AC3E}">
        <p14:creationId xmlns="" xmlns:p14="http://schemas.microsoft.com/office/powerpoint/2010/main" val="2659806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a:solidFill>
                  <a:srgbClr val="682252"/>
                </a:solidFill>
                <a:latin typeface="Myriad Pro" pitchFamily="34" charset="0"/>
                <a:cs typeface="Arial" pitchFamily="34" charset="0"/>
              </a:rPr>
              <a:t>Hadoop</a:t>
            </a: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smtClean="0">
                <a:solidFill>
                  <a:schemeClr val="bg1"/>
                </a:solidFill>
                <a:latin typeface="Cambria" pitchFamily="18" charset="0"/>
                <a:ea typeface="+mj-ea"/>
                <a:cs typeface="+mj-cs"/>
              </a:rPr>
              <a:t>Session II – HDFS Overview</a:t>
            </a:r>
            <a:endParaRPr lang="en-US" sz="2400" dirty="0">
              <a:solidFill>
                <a:schemeClr val="bg1"/>
              </a:solidFill>
              <a:latin typeface="Cambria" pitchFamily="18" charset="0"/>
              <a:ea typeface="+mj-ea"/>
              <a:cs typeface="+mj-cs"/>
            </a:endParaRPr>
          </a:p>
        </p:txBody>
      </p:sp>
    </p:spTree>
    <p:extLst>
      <p:ext uri="{BB962C8B-B14F-4D97-AF65-F5344CB8AC3E}">
        <p14:creationId xmlns="" xmlns:p14="http://schemas.microsoft.com/office/powerpoint/2010/main" val="22408628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82750"/>
            <a:ext cx="8686800" cy="4946650"/>
          </a:xfrm>
        </p:spPr>
        <p:txBody>
          <a:bodyPr/>
          <a:lstStyle/>
          <a:p>
            <a:pPr lvl="1">
              <a:buFontTx/>
              <a:buChar char="-"/>
            </a:pPr>
            <a:r>
              <a:rPr lang="en-US" sz="1800" dirty="0" smtClean="0"/>
              <a:t>This </a:t>
            </a:r>
            <a:r>
              <a:rPr lang="en-US" sz="1800" dirty="0"/>
              <a:t>chapter will cover the </a:t>
            </a:r>
            <a:r>
              <a:rPr lang="en-US" sz="1800" dirty="0" smtClean="0"/>
              <a:t>concepts of </a:t>
            </a:r>
            <a:r>
              <a:rPr lang="en-US" sz="1800" dirty="0" err="1" smtClean="0"/>
              <a:t>Hadoop</a:t>
            </a:r>
            <a:r>
              <a:rPr lang="en-US" sz="1800" dirty="0" smtClean="0"/>
              <a:t> </a:t>
            </a:r>
            <a:r>
              <a:rPr lang="en-US" sz="1800" dirty="0"/>
              <a:t>distributed file </a:t>
            </a:r>
            <a:r>
              <a:rPr lang="en-US" sz="1800" dirty="0" smtClean="0"/>
              <a:t>system (HDFS) </a:t>
            </a:r>
            <a:r>
              <a:rPr lang="en-US" sz="1800" dirty="0"/>
              <a:t>in detail</a:t>
            </a:r>
            <a:r>
              <a:rPr lang="en-US" sz="1800" dirty="0" smtClean="0"/>
              <a:t>.</a:t>
            </a:r>
          </a:p>
          <a:p>
            <a:pPr marL="457200" lvl="1" indent="0">
              <a:buNone/>
            </a:pPr>
            <a:endParaRPr lang="en-US" sz="1800" dirty="0"/>
          </a:p>
          <a:p>
            <a:pPr>
              <a:buNone/>
              <a:defRPr/>
            </a:pPr>
            <a:endParaRPr lang="en-US" sz="1800" dirty="0"/>
          </a:p>
        </p:txBody>
      </p:sp>
      <p:sp>
        <p:nvSpPr>
          <p:cNvPr id="3" name="Title 2"/>
          <p:cNvSpPr>
            <a:spLocks noGrp="1"/>
          </p:cNvSpPr>
          <p:nvPr>
            <p:ph type="title"/>
          </p:nvPr>
        </p:nvSpPr>
        <p:spPr/>
        <p:txBody>
          <a:bodyPr/>
          <a:lstStyle/>
          <a:p>
            <a:r>
              <a:rPr lang="en-US" dirty="0" smtClean="0"/>
              <a:t>Overview - HDFS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27</a:t>
            </a:fld>
            <a:endParaRPr lang="en-US" dirty="0"/>
          </a:p>
        </p:txBody>
      </p:sp>
    </p:spTree>
    <p:extLst>
      <p:ext uri="{BB962C8B-B14F-4D97-AF65-F5344CB8AC3E}">
        <p14:creationId xmlns="" xmlns:p14="http://schemas.microsoft.com/office/powerpoint/2010/main" val="1810049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t>After completing this chapter you will be able to :</a:t>
            </a:r>
          </a:p>
          <a:p>
            <a:pPr lvl="1"/>
            <a:r>
              <a:rPr lang="en-US" sz="1800" dirty="0"/>
              <a:t>Describe HDFS </a:t>
            </a:r>
            <a:r>
              <a:rPr lang="en-US" sz="1800" dirty="0" smtClean="0"/>
              <a:t>components</a:t>
            </a:r>
          </a:p>
          <a:p>
            <a:pPr lvl="1"/>
            <a:r>
              <a:rPr lang="en-US" sz="1800" dirty="0"/>
              <a:t>Describe </a:t>
            </a:r>
            <a:r>
              <a:rPr lang="en-US" sz="1800" dirty="0" err="1"/>
              <a:t>Hadoop</a:t>
            </a:r>
            <a:r>
              <a:rPr lang="en-US" sz="1800" dirty="0"/>
              <a:t> building </a:t>
            </a:r>
            <a:r>
              <a:rPr lang="en-US" sz="1800" dirty="0" smtClean="0"/>
              <a:t>blocks</a:t>
            </a:r>
          </a:p>
          <a:p>
            <a:pPr lvl="1"/>
            <a:r>
              <a:rPr lang="en-US" sz="1800" dirty="0" smtClean="0"/>
              <a:t>HDFS components fail over</a:t>
            </a:r>
          </a:p>
          <a:p>
            <a:pPr lvl="1"/>
            <a:r>
              <a:rPr lang="en-US" sz="1800" dirty="0" smtClean="0"/>
              <a:t>Replication process overview</a:t>
            </a:r>
            <a:endParaRPr lang="en-US" sz="1800" dirty="0"/>
          </a:p>
        </p:txBody>
      </p:sp>
      <p:sp>
        <p:nvSpPr>
          <p:cNvPr id="3" name="Title 2"/>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28</a:t>
            </a:fld>
            <a:endParaRPr lang="en-US" dirty="0"/>
          </a:p>
        </p:txBody>
      </p:sp>
    </p:spTree>
    <p:extLst>
      <p:ext uri="{BB962C8B-B14F-4D97-AF65-F5344CB8AC3E}">
        <p14:creationId xmlns="" xmlns:p14="http://schemas.microsoft.com/office/powerpoint/2010/main" val="2954315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buClr>
                <a:srgbClr val="6DB33F"/>
              </a:buClr>
              <a:buNone/>
              <a:tabLst>
                <a:tab pos="1022350" algn="l"/>
              </a:tabLst>
              <a:defRPr/>
            </a:pPr>
            <a:r>
              <a:rPr lang="en-US" sz="1800" dirty="0"/>
              <a:t>A HDFS cluster has two types of node operating in a master-worker pattern:</a:t>
            </a:r>
          </a:p>
          <a:p>
            <a:pPr marL="571500" lvl="1" indent="-228600">
              <a:buClr>
                <a:schemeClr val="bg2"/>
              </a:buClr>
              <a:buFont typeface="Wingdings" charset="2"/>
              <a:buChar char="§"/>
              <a:tabLst>
                <a:tab pos="1022350" algn="l"/>
              </a:tabLst>
              <a:defRPr/>
            </a:pPr>
            <a:r>
              <a:rPr lang="en-US" sz="1800" dirty="0"/>
              <a:t> </a:t>
            </a:r>
            <a:r>
              <a:rPr lang="en-US" sz="1800" dirty="0" err="1"/>
              <a:t>namenode</a:t>
            </a:r>
            <a:r>
              <a:rPr lang="en-US" sz="1800" dirty="0"/>
              <a:t> (the master) </a:t>
            </a:r>
          </a:p>
          <a:p>
            <a:pPr marL="571500" lvl="1" indent="-228600">
              <a:buClr>
                <a:schemeClr val="bg2"/>
              </a:buClr>
              <a:buFont typeface="Wingdings" charset="2"/>
              <a:buChar char="§"/>
              <a:tabLst>
                <a:tab pos="1022350" algn="l"/>
              </a:tabLst>
              <a:defRPr/>
            </a:pPr>
            <a:r>
              <a:rPr lang="en-US" sz="1800" dirty="0"/>
              <a:t> number of </a:t>
            </a:r>
            <a:r>
              <a:rPr lang="en-US" sz="1800" dirty="0" err="1"/>
              <a:t>datanodes</a:t>
            </a:r>
            <a:r>
              <a:rPr lang="en-US" sz="1800" dirty="0"/>
              <a:t> (workers)</a:t>
            </a:r>
          </a:p>
          <a:p>
            <a:pPr marL="571500" lvl="1" indent="-228600">
              <a:buClr>
                <a:schemeClr val="bg2"/>
              </a:buClr>
              <a:buFont typeface="Wingdings" charset="2"/>
              <a:buChar char="§"/>
              <a:tabLst>
                <a:tab pos="1022350" algn="l"/>
              </a:tabLst>
              <a:defRPr/>
            </a:pPr>
            <a:endParaRPr lang="en-US" sz="1800" dirty="0"/>
          </a:p>
          <a:p>
            <a:endParaRPr lang="en-US" dirty="0"/>
          </a:p>
        </p:txBody>
      </p:sp>
      <p:sp>
        <p:nvSpPr>
          <p:cNvPr id="3" name="Title 2"/>
          <p:cNvSpPr>
            <a:spLocks noGrp="1"/>
          </p:cNvSpPr>
          <p:nvPr>
            <p:ph type="title"/>
          </p:nvPr>
        </p:nvSpPr>
        <p:spPr/>
        <p:txBody>
          <a:bodyPr/>
          <a:lstStyle/>
          <a:p>
            <a:r>
              <a:rPr lang="en-US" dirty="0" smtClean="0">
                <a:ea typeface="微軟正黑體" pitchFamily="34" charset="-120"/>
              </a:rPr>
              <a:t>HDFS Components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29</a:t>
            </a:fld>
            <a:endParaRPr lang="en-US" dirty="0"/>
          </a:p>
        </p:txBody>
      </p:sp>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38400" y="2971800"/>
            <a:ext cx="2200275" cy="3143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517581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0"/>
            <a:ext cx="6858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dirty="0">
                <a:latin typeface="Verdana" pitchFamily="34" charset="0"/>
              </a:rPr>
              <a:t>Icons Used</a:t>
            </a:r>
          </a:p>
        </p:txBody>
      </p:sp>
      <p:sp>
        <p:nvSpPr>
          <p:cNvPr id="12" name="Rectangle 11"/>
          <p:cNvSpPr/>
          <p:nvPr/>
        </p:nvSpPr>
        <p:spPr>
          <a:xfrm>
            <a:off x="2133600" y="1295400"/>
            <a:ext cx="6858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000" cap="all" dirty="0">
              <a:solidFill>
                <a:schemeClr val="accent2">
                  <a:lumMod val="40000"/>
                  <a:lumOff val="60000"/>
                </a:schemeClr>
              </a:solidFill>
              <a:latin typeface="Arial" pitchFamily="34" charset="0"/>
              <a:cs typeface="Arial" pitchFamily="34" charset="0"/>
            </a:endParaRPr>
          </a:p>
        </p:txBody>
      </p:sp>
      <p:pic>
        <p:nvPicPr>
          <p:cNvPr id="4104" name="Picture 6"/>
          <p:cNvPicPr>
            <a:picLocks noChangeAspect="1" noChangeArrowheads="1"/>
          </p:cNvPicPr>
          <p:nvPr/>
        </p:nvPicPr>
        <p:blipFill>
          <a:blip r:embed="rId2" cstate="print"/>
          <a:srcRect/>
          <a:stretch>
            <a:fillRect/>
          </a:stretch>
        </p:blipFill>
        <p:spPr bwMode="auto">
          <a:xfrm>
            <a:off x="804862" y="1600200"/>
            <a:ext cx="1023938" cy="1023938"/>
          </a:xfrm>
          <a:prstGeom prst="rect">
            <a:avLst/>
          </a:prstGeom>
          <a:noFill/>
          <a:ln w="9525" algn="ctr">
            <a:noFill/>
            <a:miter lim="800000"/>
            <a:headEnd/>
            <a:tailEnd/>
          </a:ln>
        </p:spPr>
      </p:pic>
      <p:sp>
        <p:nvSpPr>
          <p:cNvPr id="9" name="Text Box 7"/>
          <p:cNvSpPr txBox="1">
            <a:spLocks noChangeArrowheads="1"/>
          </p:cNvSpPr>
          <p:nvPr/>
        </p:nvSpPr>
        <p:spPr bwMode="auto">
          <a:xfrm>
            <a:off x="1828800" y="2027238"/>
            <a:ext cx="1600200" cy="336550"/>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Questions</a:t>
            </a:r>
          </a:p>
        </p:txBody>
      </p:sp>
      <p:sp>
        <p:nvSpPr>
          <p:cNvPr id="15" name="Text Box 12"/>
          <p:cNvSpPr txBox="1">
            <a:spLocks noChangeArrowheads="1"/>
          </p:cNvSpPr>
          <p:nvPr/>
        </p:nvSpPr>
        <p:spPr bwMode="auto">
          <a:xfrm>
            <a:off x="1806575" y="5620357"/>
            <a:ext cx="1698625" cy="336550"/>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Demonstration</a:t>
            </a:r>
          </a:p>
        </p:txBody>
      </p:sp>
      <p:pic>
        <p:nvPicPr>
          <p:cNvPr id="4110" name="Picture 13"/>
          <p:cNvPicPr>
            <a:picLocks noChangeAspect="1" noChangeArrowheads="1"/>
          </p:cNvPicPr>
          <p:nvPr/>
        </p:nvPicPr>
        <p:blipFill>
          <a:blip r:embed="rId3" cstate="print"/>
          <a:srcRect/>
          <a:stretch>
            <a:fillRect/>
          </a:stretch>
        </p:blipFill>
        <p:spPr bwMode="auto">
          <a:xfrm>
            <a:off x="3603625" y="1600200"/>
            <a:ext cx="968375" cy="987425"/>
          </a:xfrm>
          <a:prstGeom prst="rect">
            <a:avLst/>
          </a:prstGeom>
          <a:noFill/>
          <a:ln w="9525" algn="ctr">
            <a:noFill/>
            <a:miter lim="800000"/>
            <a:headEnd/>
            <a:tailEnd/>
          </a:ln>
        </p:spPr>
      </p:pic>
      <p:sp>
        <p:nvSpPr>
          <p:cNvPr id="17" name="Text Box 14"/>
          <p:cNvSpPr txBox="1">
            <a:spLocks noChangeArrowheads="1"/>
          </p:cNvSpPr>
          <p:nvPr/>
        </p:nvSpPr>
        <p:spPr bwMode="auto">
          <a:xfrm>
            <a:off x="7381875" y="1752600"/>
            <a:ext cx="1447800" cy="581025"/>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Hands on Exercise</a:t>
            </a:r>
          </a:p>
        </p:txBody>
      </p:sp>
      <p:sp>
        <p:nvSpPr>
          <p:cNvPr id="18" name="Text Box 16"/>
          <p:cNvSpPr txBox="1">
            <a:spLocks noChangeArrowheads="1"/>
          </p:cNvSpPr>
          <p:nvPr/>
        </p:nvSpPr>
        <p:spPr bwMode="auto">
          <a:xfrm>
            <a:off x="1828800" y="3671888"/>
            <a:ext cx="1295400" cy="581025"/>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Coding Standards</a:t>
            </a:r>
          </a:p>
        </p:txBody>
      </p:sp>
      <p:pic>
        <p:nvPicPr>
          <p:cNvPr id="4113" name="Picture 17"/>
          <p:cNvPicPr>
            <a:picLocks noChangeAspect="1" noChangeArrowheads="1"/>
          </p:cNvPicPr>
          <p:nvPr/>
        </p:nvPicPr>
        <p:blipFill>
          <a:blip r:embed="rId4" cstate="print"/>
          <a:srcRect/>
          <a:stretch>
            <a:fillRect/>
          </a:stretch>
        </p:blipFill>
        <p:spPr bwMode="auto">
          <a:xfrm>
            <a:off x="911225" y="3231932"/>
            <a:ext cx="841375" cy="1111250"/>
          </a:xfrm>
          <a:prstGeom prst="rect">
            <a:avLst/>
          </a:prstGeom>
          <a:noFill/>
          <a:ln w="9525" algn="ctr">
            <a:noFill/>
            <a:miter lim="800000"/>
            <a:headEnd/>
            <a:tailEnd/>
          </a:ln>
        </p:spPr>
      </p:pic>
      <p:sp>
        <p:nvSpPr>
          <p:cNvPr id="20" name="Text Box 18"/>
          <p:cNvSpPr txBox="1">
            <a:spLocks noChangeArrowheads="1"/>
          </p:cNvSpPr>
          <p:nvPr/>
        </p:nvSpPr>
        <p:spPr bwMode="auto">
          <a:xfrm>
            <a:off x="4572000" y="5284072"/>
            <a:ext cx="1447800" cy="830997"/>
          </a:xfrm>
          <a:prstGeom prst="rect">
            <a:avLst/>
          </a:prstGeom>
          <a:noFill/>
          <a:ln w="9525" algn="ctr">
            <a:noFill/>
            <a:miter lim="800000"/>
            <a:headEnd/>
            <a:tailEnd/>
          </a:ln>
        </p:spPr>
        <p:txBody>
          <a:bodyPr>
            <a:spAutoFit/>
          </a:bodyPr>
          <a:lstStyle/>
          <a:p>
            <a:pPr eaLnBrk="0" hangingPunct="0">
              <a:spcBef>
                <a:spcPct val="50000"/>
              </a:spcBef>
              <a:defRPr/>
            </a:pPr>
            <a:r>
              <a:rPr lang="en-US" sz="1600" dirty="0" smtClean="0">
                <a:latin typeface="+mn-lt"/>
              </a:rPr>
              <a:t>Best Practices &amp; Industry Standards</a:t>
            </a:r>
            <a:endParaRPr lang="en-US" sz="1600" dirty="0">
              <a:latin typeface="+mn-lt"/>
            </a:endParaRPr>
          </a:p>
        </p:txBody>
      </p:sp>
      <p:sp>
        <p:nvSpPr>
          <p:cNvPr id="21" name="Text Box 19"/>
          <p:cNvSpPr txBox="1">
            <a:spLocks noChangeArrowheads="1"/>
          </p:cNvSpPr>
          <p:nvPr/>
        </p:nvSpPr>
        <p:spPr bwMode="auto">
          <a:xfrm>
            <a:off x="4579938" y="2068513"/>
            <a:ext cx="1066800" cy="336550"/>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Tools</a:t>
            </a:r>
          </a:p>
        </p:txBody>
      </p:sp>
      <p:pic>
        <p:nvPicPr>
          <p:cNvPr id="4119" name="Picture 29"/>
          <p:cNvPicPr>
            <a:picLocks noChangeAspect="1" noChangeArrowheads="1"/>
          </p:cNvPicPr>
          <p:nvPr/>
        </p:nvPicPr>
        <p:blipFill>
          <a:blip r:embed="rId5" cstate="print"/>
          <a:srcRect/>
          <a:stretch>
            <a:fillRect/>
          </a:stretch>
        </p:blipFill>
        <p:spPr bwMode="auto">
          <a:xfrm>
            <a:off x="3643312" y="3287712"/>
            <a:ext cx="1004888" cy="1055688"/>
          </a:xfrm>
          <a:prstGeom prst="rect">
            <a:avLst/>
          </a:prstGeom>
          <a:noFill/>
          <a:ln w="9525" algn="ctr">
            <a:noFill/>
            <a:miter lim="800000"/>
            <a:headEnd/>
            <a:tailEnd/>
          </a:ln>
        </p:spPr>
      </p:pic>
      <p:pic>
        <p:nvPicPr>
          <p:cNvPr id="4120" name="Picture 31"/>
          <p:cNvPicPr>
            <a:picLocks noChangeAspect="1" noChangeArrowheads="1"/>
          </p:cNvPicPr>
          <p:nvPr/>
        </p:nvPicPr>
        <p:blipFill>
          <a:blip r:embed="rId6" cstate="print"/>
          <a:srcRect/>
          <a:stretch>
            <a:fillRect/>
          </a:stretch>
        </p:blipFill>
        <p:spPr bwMode="auto">
          <a:xfrm>
            <a:off x="831850" y="5286375"/>
            <a:ext cx="996950" cy="885825"/>
          </a:xfrm>
          <a:prstGeom prst="rect">
            <a:avLst/>
          </a:prstGeom>
          <a:noFill/>
          <a:ln w="9525" algn="ctr">
            <a:noFill/>
            <a:miter lim="800000"/>
            <a:headEnd/>
            <a:tailEnd/>
          </a:ln>
        </p:spPr>
      </p:pic>
      <p:pic>
        <p:nvPicPr>
          <p:cNvPr id="4121" name="Picture 32"/>
          <p:cNvPicPr>
            <a:picLocks noChangeAspect="1" noChangeArrowheads="1"/>
          </p:cNvPicPr>
          <p:nvPr/>
        </p:nvPicPr>
        <p:blipFill>
          <a:blip r:embed="rId7" cstate="print"/>
          <a:srcRect/>
          <a:stretch>
            <a:fillRect/>
          </a:stretch>
        </p:blipFill>
        <p:spPr bwMode="auto">
          <a:xfrm>
            <a:off x="6410325" y="1697038"/>
            <a:ext cx="1133475" cy="1050925"/>
          </a:xfrm>
          <a:prstGeom prst="rect">
            <a:avLst/>
          </a:prstGeom>
          <a:noFill/>
          <a:ln w="9525" algn="ctr">
            <a:noFill/>
            <a:miter lim="800000"/>
            <a:headEnd/>
            <a:tailEnd/>
          </a:ln>
        </p:spPr>
      </p:pic>
      <p:sp>
        <p:nvSpPr>
          <p:cNvPr id="26" name="Slide Number Placeholder 25"/>
          <p:cNvSpPr>
            <a:spLocks noGrp="1"/>
          </p:cNvSpPr>
          <p:nvPr>
            <p:ph type="sldNum" sz="quarter" idx="12"/>
          </p:nvPr>
        </p:nvSpPr>
        <p:spPr>
          <a:xfrm>
            <a:off x="152400" y="6428601"/>
            <a:ext cx="457200" cy="276999"/>
          </a:xfrm>
        </p:spPr>
        <p:txBody>
          <a:bodyPr/>
          <a:lstStyle/>
          <a:p>
            <a:pPr>
              <a:defRPr/>
            </a:pPr>
            <a:fld id="{8FE0B590-8C00-4610-BFCF-F4111B763C9E}" type="slidenum">
              <a:rPr lang="en-US" sz="1400" smtClean="0"/>
              <a:pPr>
                <a:defRPr/>
              </a:pPr>
              <a:t>3</a:t>
            </a:fld>
            <a:endParaRPr lang="en-US" sz="1400" dirty="0"/>
          </a:p>
        </p:txBody>
      </p:sp>
      <p:pic>
        <p:nvPicPr>
          <p:cNvPr id="2050" name="Picture 2" descr="C:\Users\120891\Desktop\Case Study.png"/>
          <p:cNvPicPr>
            <a:picLocks noChangeAspect="1" noChangeArrowheads="1"/>
          </p:cNvPicPr>
          <p:nvPr/>
        </p:nvPicPr>
        <p:blipFill>
          <a:blip r:embed="rId8" cstate="print"/>
          <a:srcRect/>
          <a:stretch>
            <a:fillRect/>
          </a:stretch>
        </p:blipFill>
        <p:spPr bwMode="auto">
          <a:xfrm>
            <a:off x="6324600" y="3401187"/>
            <a:ext cx="1112711" cy="1018413"/>
          </a:xfrm>
          <a:prstGeom prst="rect">
            <a:avLst/>
          </a:prstGeom>
          <a:noFill/>
        </p:spPr>
      </p:pic>
      <p:sp>
        <p:nvSpPr>
          <p:cNvPr id="31" name="Text Box 14"/>
          <p:cNvSpPr txBox="1">
            <a:spLocks noChangeArrowheads="1"/>
          </p:cNvSpPr>
          <p:nvPr/>
        </p:nvSpPr>
        <p:spPr bwMode="auto">
          <a:xfrm>
            <a:off x="7312570" y="3733800"/>
            <a:ext cx="1447800" cy="338554"/>
          </a:xfrm>
          <a:prstGeom prst="rect">
            <a:avLst/>
          </a:prstGeom>
          <a:noFill/>
          <a:ln w="9525" algn="ctr">
            <a:noFill/>
            <a:miter lim="800000"/>
            <a:headEnd/>
            <a:tailEnd/>
          </a:ln>
        </p:spPr>
        <p:txBody>
          <a:bodyPr>
            <a:spAutoFit/>
          </a:bodyPr>
          <a:lstStyle/>
          <a:p>
            <a:pPr eaLnBrk="0" hangingPunct="0">
              <a:spcBef>
                <a:spcPct val="50000"/>
              </a:spcBef>
              <a:defRPr/>
            </a:pPr>
            <a:r>
              <a:rPr lang="en-US" sz="1600" dirty="0" smtClean="0">
                <a:latin typeface="+mn-lt"/>
              </a:rPr>
              <a:t>  Case Study</a:t>
            </a:r>
            <a:endParaRPr lang="en-US" sz="1600" dirty="0">
              <a:latin typeface="+mn-lt"/>
            </a:endParaRPr>
          </a:p>
        </p:txBody>
      </p:sp>
      <p:pic>
        <p:nvPicPr>
          <p:cNvPr id="21506" name="Picture 2" descr="C:\Users\120891\Desktop\best practice_1.png"/>
          <p:cNvPicPr>
            <a:picLocks noChangeAspect="1" noChangeArrowheads="1"/>
          </p:cNvPicPr>
          <p:nvPr/>
        </p:nvPicPr>
        <p:blipFill>
          <a:blip r:embed="rId9" cstate="print"/>
          <a:srcRect/>
          <a:stretch>
            <a:fillRect/>
          </a:stretch>
        </p:blipFill>
        <p:spPr bwMode="auto">
          <a:xfrm>
            <a:off x="3581400" y="5226268"/>
            <a:ext cx="1066800" cy="1066800"/>
          </a:xfrm>
          <a:prstGeom prst="rect">
            <a:avLst/>
          </a:prstGeom>
          <a:noFill/>
        </p:spPr>
      </p:pic>
      <p:sp>
        <p:nvSpPr>
          <p:cNvPr id="27" name="Text Box 18"/>
          <p:cNvSpPr txBox="1">
            <a:spLocks noChangeArrowheads="1"/>
          </p:cNvSpPr>
          <p:nvPr/>
        </p:nvSpPr>
        <p:spPr bwMode="auto">
          <a:xfrm>
            <a:off x="4569370" y="3657600"/>
            <a:ext cx="1447800" cy="584775"/>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Test Your Understanding</a:t>
            </a:r>
          </a:p>
        </p:txBody>
      </p:sp>
      <p:pic>
        <p:nvPicPr>
          <p:cNvPr id="28" name="Picture 2" descr="C:\Users\120891\Desktop\Workshop.png"/>
          <p:cNvPicPr>
            <a:picLocks noChangeAspect="1" noChangeArrowheads="1"/>
          </p:cNvPicPr>
          <p:nvPr/>
        </p:nvPicPr>
        <p:blipFill>
          <a:blip r:embed="rId10" cstate="print"/>
          <a:srcRect/>
          <a:stretch>
            <a:fillRect/>
          </a:stretch>
        </p:blipFill>
        <p:spPr bwMode="auto">
          <a:xfrm>
            <a:off x="6389656" y="5333998"/>
            <a:ext cx="925544" cy="831818"/>
          </a:xfrm>
          <a:prstGeom prst="rect">
            <a:avLst/>
          </a:prstGeom>
          <a:noFill/>
        </p:spPr>
      </p:pic>
      <p:sp>
        <p:nvSpPr>
          <p:cNvPr id="30" name="TextBox 29"/>
          <p:cNvSpPr txBox="1"/>
          <p:nvPr/>
        </p:nvSpPr>
        <p:spPr>
          <a:xfrm>
            <a:off x="7391400" y="5638800"/>
            <a:ext cx="1219200" cy="338554"/>
          </a:xfrm>
          <a:prstGeom prst="rect">
            <a:avLst/>
          </a:prstGeom>
          <a:noFill/>
        </p:spPr>
        <p:txBody>
          <a:bodyPr wrap="square" rtlCol="0">
            <a:spAutoFit/>
          </a:bodyPr>
          <a:lstStyle/>
          <a:p>
            <a:r>
              <a:rPr lang="en-US" sz="1600" dirty="0" smtClean="0">
                <a:latin typeface="+mn-lt"/>
              </a:rPr>
              <a:t>Workshop</a:t>
            </a:r>
            <a:endParaRPr lang="en-US" sz="1600" dirty="0">
              <a:latin typeface="+mn-lt"/>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HDFS Architecture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30</a:t>
            </a:fld>
            <a:endParaRPr lang="en-US" dirty="0"/>
          </a:p>
        </p:txBody>
      </p:sp>
      <p:pic>
        <p:nvPicPr>
          <p:cNvPr id="10242" name="Picture 2" descr="http://simranjindal.files.wordpress.com/2011/10/bigdata_8.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1752600"/>
            <a:ext cx="7696200" cy="438557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73710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buClr>
                <a:srgbClr val="6DB33F"/>
              </a:buClr>
              <a:tabLst>
                <a:tab pos="1022350" algn="l"/>
              </a:tabLst>
              <a:defRPr/>
            </a:pPr>
            <a:r>
              <a:rPr lang="en-US" sz="1800" dirty="0"/>
              <a:t>Files in HDFS are broken into block-sized chunks, which are stored as independent units.</a:t>
            </a:r>
          </a:p>
          <a:p>
            <a:pPr marL="228600" lvl="0" indent="-228600">
              <a:buClr>
                <a:srgbClr val="6DB33F"/>
              </a:buClr>
              <a:tabLst>
                <a:tab pos="1022350" algn="l"/>
              </a:tabLst>
              <a:defRPr/>
            </a:pPr>
            <a:endParaRPr lang="en-US" sz="1800" dirty="0"/>
          </a:p>
          <a:p>
            <a:pPr marL="228600" lvl="0" indent="-228600">
              <a:buClr>
                <a:srgbClr val="6DB33F"/>
              </a:buClr>
              <a:tabLst>
                <a:tab pos="1022350" algn="l"/>
              </a:tabLst>
              <a:defRPr/>
            </a:pPr>
            <a:r>
              <a:rPr lang="en-US" sz="1800" dirty="0"/>
              <a:t>Default is </a:t>
            </a:r>
            <a:r>
              <a:rPr lang="en-US" sz="1800" b="1" dirty="0" smtClean="0"/>
              <a:t>64MB</a:t>
            </a:r>
            <a:endParaRPr lang="en-US" sz="1800" b="1" dirty="0"/>
          </a:p>
          <a:p>
            <a:pPr marL="228600" lvl="0" indent="-228600">
              <a:buClr>
                <a:srgbClr val="6DB33F"/>
              </a:buClr>
              <a:tabLst>
                <a:tab pos="1022350" algn="l"/>
              </a:tabLst>
              <a:defRPr/>
            </a:pPr>
            <a:endParaRPr lang="en-US" sz="1800" dirty="0"/>
          </a:p>
          <a:p>
            <a:pPr marL="228600" lvl="0" indent="-228600">
              <a:buClr>
                <a:srgbClr val="6DB33F"/>
              </a:buClr>
              <a:tabLst>
                <a:tab pos="1022350" algn="l"/>
              </a:tabLst>
              <a:defRPr/>
            </a:pPr>
            <a:r>
              <a:rPr lang="en-US" sz="1800" dirty="0"/>
              <a:t>Blocks are replicated to different data nodes depending on the value of replication factor.</a:t>
            </a:r>
          </a:p>
          <a:p>
            <a:pPr marL="228600" lvl="0" indent="-228600">
              <a:buClr>
                <a:srgbClr val="6DB33F"/>
              </a:buClr>
              <a:tabLst>
                <a:tab pos="1022350" algn="l"/>
              </a:tabLst>
              <a:defRPr/>
            </a:pPr>
            <a:endParaRPr lang="en-US" sz="1800" dirty="0"/>
          </a:p>
          <a:p>
            <a:pPr marL="228600" lvl="0" indent="-228600">
              <a:buClr>
                <a:srgbClr val="6DB33F"/>
              </a:buClr>
              <a:tabLst>
                <a:tab pos="1022350" algn="l"/>
              </a:tabLst>
              <a:defRPr/>
            </a:pPr>
            <a:r>
              <a:rPr lang="en-US" altLang="zh-TW" sz="1800" dirty="0"/>
              <a:t>Block placement algorithm is </a:t>
            </a:r>
            <a:r>
              <a:rPr lang="en-US" altLang="zh-TW" sz="1800" b="1" dirty="0"/>
              <a:t>rack-aware</a:t>
            </a:r>
          </a:p>
          <a:p>
            <a:endParaRPr lang="en-US" sz="1800" dirty="0"/>
          </a:p>
        </p:txBody>
      </p:sp>
      <p:sp>
        <p:nvSpPr>
          <p:cNvPr id="3" name="Title 2"/>
          <p:cNvSpPr>
            <a:spLocks noGrp="1"/>
          </p:cNvSpPr>
          <p:nvPr>
            <p:ph type="title"/>
          </p:nvPr>
        </p:nvSpPr>
        <p:spPr/>
        <p:txBody>
          <a:bodyPr/>
          <a:lstStyle/>
          <a:p>
            <a:r>
              <a:rPr lang="en-US" dirty="0" smtClean="0">
                <a:ea typeface="微軟正黑體" pitchFamily="34" charset="-120"/>
              </a:rPr>
              <a:t>Blocks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31</a:t>
            </a:fld>
            <a:endParaRPr lang="en-US" dirty="0"/>
          </a:p>
        </p:txBody>
      </p:sp>
    </p:spTree>
    <p:extLst>
      <p:ext uri="{BB962C8B-B14F-4D97-AF65-F5344CB8AC3E}">
        <p14:creationId xmlns="" xmlns:p14="http://schemas.microsoft.com/office/powerpoint/2010/main" val="16334445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9725"/>
            <a:ext cx="5029200" cy="4946650"/>
          </a:xfrm>
        </p:spPr>
        <p:txBody>
          <a:bodyPr/>
          <a:lstStyle/>
          <a:p>
            <a:pPr marL="228600" lvl="0" indent="-228600">
              <a:lnSpc>
                <a:spcPct val="80000"/>
              </a:lnSpc>
              <a:buClr>
                <a:srgbClr val="6DB33F"/>
              </a:buClr>
              <a:tabLst>
                <a:tab pos="1022350" algn="l"/>
              </a:tabLst>
              <a:defRPr/>
            </a:pPr>
            <a:r>
              <a:rPr lang="en-US" altLang="zh-TW" sz="1800" dirty="0"/>
              <a:t>Manages File System Namespace</a:t>
            </a:r>
          </a:p>
          <a:p>
            <a:pPr marL="571500" lvl="1" indent="-228600">
              <a:lnSpc>
                <a:spcPct val="80000"/>
              </a:lnSpc>
              <a:buClr>
                <a:schemeClr val="bg2"/>
              </a:buClr>
              <a:buFont typeface="Wingdings" charset="2"/>
              <a:buChar char="§"/>
              <a:tabLst>
                <a:tab pos="1022350" algn="l"/>
              </a:tabLst>
              <a:defRPr/>
            </a:pPr>
            <a:r>
              <a:rPr lang="en-US" altLang="zh-TW" sz="1800" dirty="0"/>
              <a:t>Maps a file name to a set of blocks </a:t>
            </a:r>
          </a:p>
          <a:p>
            <a:pPr marL="571500" lvl="1" indent="-228600">
              <a:lnSpc>
                <a:spcPct val="80000"/>
              </a:lnSpc>
              <a:buClr>
                <a:schemeClr val="bg2"/>
              </a:buClr>
              <a:buFont typeface="Wingdings" charset="2"/>
              <a:buChar char="§"/>
              <a:tabLst>
                <a:tab pos="1022350" algn="l"/>
              </a:tabLst>
              <a:defRPr/>
            </a:pPr>
            <a:r>
              <a:rPr lang="en-US" altLang="zh-TW" sz="1800" dirty="0"/>
              <a:t>Maps a block to the DataNodes where it resides</a:t>
            </a:r>
          </a:p>
          <a:p>
            <a:pPr marL="571500" lvl="1" indent="-228600">
              <a:lnSpc>
                <a:spcPct val="80000"/>
              </a:lnSpc>
              <a:buClr>
                <a:schemeClr val="bg2"/>
              </a:buClr>
              <a:tabLst>
                <a:tab pos="1022350" algn="l"/>
              </a:tabLst>
              <a:defRPr/>
            </a:pPr>
            <a:endParaRPr lang="en-US" altLang="zh-TW" sz="1800" dirty="0"/>
          </a:p>
          <a:p>
            <a:pPr marL="228600" lvl="0" indent="-228600">
              <a:lnSpc>
                <a:spcPct val="80000"/>
              </a:lnSpc>
              <a:buClr>
                <a:srgbClr val="6DB33F"/>
              </a:buClr>
              <a:tabLst>
                <a:tab pos="1022350" algn="l"/>
              </a:tabLst>
              <a:defRPr/>
            </a:pPr>
            <a:r>
              <a:rPr lang="en-US" altLang="zh-TW" sz="1800" dirty="0"/>
              <a:t>Cluster Configuration Management </a:t>
            </a:r>
          </a:p>
          <a:p>
            <a:pPr marL="228600" lvl="0" indent="-228600">
              <a:lnSpc>
                <a:spcPct val="80000"/>
              </a:lnSpc>
              <a:buClr>
                <a:srgbClr val="6DB33F"/>
              </a:buClr>
              <a:tabLst>
                <a:tab pos="1022350" algn="l"/>
              </a:tabLst>
              <a:defRPr/>
            </a:pPr>
            <a:endParaRPr lang="en-US" altLang="zh-TW" sz="1800" dirty="0"/>
          </a:p>
          <a:p>
            <a:pPr marL="228600" lvl="0" indent="-228600">
              <a:lnSpc>
                <a:spcPct val="80000"/>
              </a:lnSpc>
              <a:buClr>
                <a:srgbClr val="6DB33F"/>
              </a:buClr>
              <a:tabLst>
                <a:tab pos="1022350" algn="l"/>
              </a:tabLst>
              <a:defRPr/>
            </a:pPr>
            <a:r>
              <a:rPr lang="en-US" altLang="zh-TW" sz="1800" dirty="0"/>
              <a:t>Replication Engine for Blocks</a:t>
            </a:r>
          </a:p>
          <a:p>
            <a:pPr marL="228600" lvl="0" indent="-228600">
              <a:lnSpc>
                <a:spcPct val="80000"/>
              </a:lnSpc>
              <a:buClr>
                <a:srgbClr val="6DB33F"/>
              </a:buClr>
              <a:tabLst>
                <a:tab pos="1022350" algn="l"/>
              </a:tabLst>
              <a:defRPr/>
            </a:pPr>
            <a:endParaRPr lang="en-US" altLang="zh-TW" sz="1800" dirty="0"/>
          </a:p>
          <a:p>
            <a:pPr marL="228600" lvl="0" indent="-228600">
              <a:lnSpc>
                <a:spcPct val="80000"/>
              </a:lnSpc>
              <a:buClr>
                <a:srgbClr val="6DB33F"/>
              </a:buClr>
              <a:tabLst>
                <a:tab pos="1022350" algn="l"/>
              </a:tabLst>
              <a:defRPr/>
            </a:pPr>
            <a:r>
              <a:rPr lang="en-US" altLang="zh-TW" sz="1800" dirty="0"/>
              <a:t>Stores Information in memory</a:t>
            </a:r>
          </a:p>
          <a:p>
            <a:pPr marL="228600" lvl="0" indent="-228600">
              <a:lnSpc>
                <a:spcPct val="80000"/>
              </a:lnSpc>
              <a:buClr>
                <a:srgbClr val="6DB33F"/>
              </a:buClr>
              <a:tabLst>
                <a:tab pos="1022350" algn="l"/>
              </a:tabLst>
              <a:defRPr/>
            </a:pPr>
            <a:endParaRPr lang="en-US" altLang="zh-TW" sz="1800" dirty="0"/>
          </a:p>
          <a:p>
            <a:pPr marL="228600" lvl="0" indent="-228600">
              <a:lnSpc>
                <a:spcPct val="80000"/>
              </a:lnSpc>
              <a:buClr>
                <a:srgbClr val="6DB33F"/>
              </a:buClr>
              <a:tabLst>
                <a:tab pos="1022350" algn="l"/>
              </a:tabLst>
              <a:defRPr/>
            </a:pPr>
            <a:r>
              <a:rPr lang="en-US" altLang="zh-TW" sz="1800" dirty="0"/>
              <a:t>Each entry in the memory requires 150 byte.</a:t>
            </a:r>
          </a:p>
          <a:p>
            <a:pPr marL="228600" lvl="0" indent="-228600">
              <a:lnSpc>
                <a:spcPct val="80000"/>
              </a:lnSpc>
              <a:buClr>
                <a:srgbClr val="6DB33F"/>
              </a:buClr>
              <a:tabLst>
                <a:tab pos="1022350" algn="l"/>
              </a:tabLst>
              <a:defRPr/>
            </a:pPr>
            <a:endParaRPr lang="en-US" altLang="zh-TW" sz="1800" dirty="0"/>
          </a:p>
          <a:p>
            <a:pPr marL="228600" lvl="0" indent="-228600">
              <a:lnSpc>
                <a:spcPct val="80000"/>
              </a:lnSpc>
              <a:buClr>
                <a:srgbClr val="6DB33F"/>
              </a:buClr>
              <a:tabLst>
                <a:tab pos="1022350" algn="l"/>
              </a:tabLst>
              <a:defRPr/>
            </a:pPr>
            <a:r>
              <a:rPr lang="en-US" altLang="zh-TW" sz="1800" dirty="0"/>
              <a:t>This information is stored persistently on the local disk in the form of two files: the namespace image(</a:t>
            </a:r>
            <a:r>
              <a:rPr lang="en-US" altLang="zh-TW" sz="1800" dirty="0" err="1"/>
              <a:t>fsimage</a:t>
            </a:r>
            <a:r>
              <a:rPr lang="en-US" altLang="zh-TW" sz="1800" dirty="0"/>
              <a:t>) and the edit log.</a:t>
            </a:r>
          </a:p>
          <a:p>
            <a:pPr marL="0" lvl="0" indent="0">
              <a:lnSpc>
                <a:spcPct val="80000"/>
              </a:lnSpc>
              <a:buClr>
                <a:srgbClr val="6DB33F"/>
              </a:buClr>
              <a:buNone/>
              <a:tabLst>
                <a:tab pos="1022350" algn="l"/>
              </a:tabLst>
              <a:defRPr/>
            </a:pPr>
            <a:endParaRPr lang="en-US" kern="0" dirty="0">
              <a:ea typeface="微軟正黑體" pitchFamily="34" charset="-120"/>
              <a:cs typeface="ＭＳ Ｐゴシック" charset="-128"/>
            </a:endParaRPr>
          </a:p>
        </p:txBody>
      </p:sp>
      <p:sp>
        <p:nvSpPr>
          <p:cNvPr id="3" name="Title 2"/>
          <p:cNvSpPr>
            <a:spLocks noGrp="1"/>
          </p:cNvSpPr>
          <p:nvPr>
            <p:ph type="title"/>
          </p:nvPr>
        </p:nvSpPr>
        <p:spPr/>
        <p:txBody>
          <a:bodyPr/>
          <a:lstStyle/>
          <a:p>
            <a:r>
              <a:rPr lang="en-US" dirty="0" smtClean="0">
                <a:ea typeface="微軟正黑體" pitchFamily="34" charset="-120"/>
              </a:rPr>
              <a:t>Namenode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32</a:t>
            </a:fld>
            <a:endParaRPr lang="en-US" dirty="0"/>
          </a:p>
        </p:txBody>
      </p:sp>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599" y="2369024"/>
            <a:ext cx="4547511"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093807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90000"/>
              </a:lnSpc>
              <a:buClr>
                <a:srgbClr val="6DB33F"/>
              </a:buClr>
              <a:buNone/>
              <a:tabLst>
                <a:tab pos="1022350" algn="l"/>
              </a:tabLst>
              <a:defRPr/>
            </a:pPr>
            <a:r>
              <a:rPr lang="en-US" altLang="zh-TW" sz="1800" b="1" dirty="0"/>
              <a:t>Meta-data in Memory</a:t>
            </a:r>
          </a:p>
          <a:p>
            <a:pPr marL="228600" lvl="0" indent="-228600">
              <a:lnSpc>
                <a:spcPct val="90000"/>
              </a:lnSpc>
              <a:buClr>
                <a:srgbClr val="6DB33F"/>
              </a:buClr>
              <a:buNone/>
              <a:tabLst>
                <a:tab pos="1022350" algn="l"/>
              </a:tabLst>
              <a:defRPr/>
            </a:pPr>
            <a:endParaRPr lang="en-US" altLang="zh-TW" sz="1800" dirty="0"/>
          </a:p>
          <a:p>
            <a:pPr marL="571500" lvl="1" indent="-228600">
              <a:lnSpc>
                <a:spcPct val="90000"/>
              </a:lnSpc>
              <a:buClr>
                <a:schemeClr val="bg2"/>
              </a:buClr>
              <a:buFont typeface="Wingdings" charset="2"/>
              <a:buChar char="§"/>
              <a:tabLst>
                <a:tab pos="1022350" algn="l"/>
              </a:tabLst>
              <a:defRPr/>
            </a:pPr>
            <a:r>
              <a:rPr lang="en-US" altLang="zh-TW" sz="1800" dirty="0"/>
              <a:t>The entire metadata is in main memory</a:t>
            </a:r>
          </a:p>
          <a:p>
            <a:pPr marL="571500" lvl="1" indent="-228600">
              <a:lnSpc>
                <a:spcPct val="90000"/>
              </a:lnSpc>
              <a:buClr>
                <a:schemeClr val="bg2"/>
              </a:buClr>
              <a:tabLst>
                <a:tab pos="1022350" algn="l"/>
              </a:tabLst>
              <a:defRPr/>
            </a:pPr>
            <a:endParaRPr lang="en-US" altLang="zh-TW" sz="1800" dirty="0"/>
          </a:p>
          <a:p>
            <a:pPr marL="571500" lvl="1" indent="-228600">
              <a:lnSpc>
                <a:spcPct val="90000"/>
              </a:lnSpc>
              <a:buClr>
                <a:schemeClr val="bg2"/>
              </a:buClr>
              <a:buFont typeface="Wingdings" charset="2"/>
              <a:buChar char="§"/>
              <a:tabLst>
                <a:tab pos="1022350" algn="l"/>
              </a:tabLst>
              <a:defRPr/>
            </a:pPr>
            <a:r>
              <a:rPr lang="en-US" altLang="zh-TW" sz="1800" dirty="0"/>
              <a:t>No demand paging of meta-data</a:t>
            </a:r>
          </a:p>
          <a:p>
            <a:pPr marL="571500" lvl="1" indent="-228600">
              <a:lnSpc>
                <a:spcPct val="90000"/>
              </a:lnSpc>
              <a:buClr>
                <a:schemeClr val="bg2"/>
              </a:buClr>
              <a:tabLst>
                <a:tab pos="1022350" algn="l"/>
              </a:tabLst>
              <a:defRPr/>
            </a:pPr>
            <a:endParaRPr lang="en-US" altLang="zh-TW" sz="1800" b="1" dirty="0"/>
          </a:p>
          <a:p>
            <a:pPr marL="228600" lvl="0" indent="-228600">
              <a:lnSpc>
                <a:spcPct val="90000"/>
              </a:lnSpc>
              <a:buClr>
                <a:srgbClr val="6DB33F"/>
              </a:buClr>
              <a:buNone/>
              <a:tabLst>
                <a:tab pos="1022350" algn="l"/>
              </a:tabLst>
              <a:defRPr/>
            </a:pPr>
            <a:r>
              <a:rPr lang="en-US" altLang="zh-TW" sz="1800" b="1" dirty="0"/>
              <a:t>Types of Metadata</a:t>
            </a:r>
          </a:p>
          <a:p>
            <a:pPr marL="228600" lvl="0" indent="-228600">
              <a:lnSpc>
                <a:spcPct val="90000"/>
              </a:lnSpc>
              <a:buClr>
                <a:srgbClr val="6DB33F"/>
              </a:buClr>
              <a:buNone/>
              <a:tabLst>
                <a:tab pos="1022350" algn="l"/>
              </a:tabLst>
              <a:defRPr/>
            </a:pPr>
            <a:endParaRPr lang="en-US" altLang="zh-TW" sz="1800" dirty="0"/>
          </a:p>
          <a:p>
            <a:pPr marL="571500" lvl="1" indent="-228600">
              <a:lnSpc>
                <a:spcPct val="90000"/>
              </a:lnSpc>
              <a:buClr>
                <a:schemeClr val="bg2"/>
              </a:buClr>
              <a:buFont typeface="Wingdings" charset="2"/>
              <a:buChar char="§"/>
              <a:tabLst>
                <a:tab pos="1022350" algn="l"/>
              </a:tabLst>
              <a:defRPr/>
            </a:pPr>
            <a:r>
              <a:rPr lang="en-US" altLang="zh-TW" sz="1800" dirty="0"/>
              <a:t>List of files</a:t>
            </a:r>
          </a:p>
          <a:p>
            <a:pPr marL="571500" lvl="1" indent="-228600">
              <a:lnSpc>
                <a:spcPct val="90000"/>
              </a:lnSpc>
              <a:buClr>
                <a:schemeClr val="bg2"/>
              </a:buClr>
              <a:tabLst>
                <a:tab pos="1022350" algn="l"/>
              </a:tabLst>
              <a:defRPr/>
            </a:pPr>
            <a:endParaRPr lang="en-US" altLang="zh-TW" sz="1800" dirty="0"/>
          </a:p>
          <a:p>
            <a:pPr marL="571500" lvl="1" indent="-228600">
              <a:lnSpc>
                <a:spcPct val="90000"/>
              </a:lnSpc>
              <a:buClr>
                <a:schemeClr val="bg2"/>
              </a:buClr>
              <a:buFont typeface="Wingdings" charset="2"/>
              <a:buChar char="§"/>
              <a:tabLst>
                <a:tab pos="1022350" algn="l"/>
              </a:tabLst>
              <a:defRPr/>
            </a:pPr>
            <a:r>
              <a:rPr lang="en-US" altLang="zh-TW" sz="1800" dirty="0"/>
              <a:t>List of Blocks for each file</a:t>
            </a:r>
          </a:p>
          <a:p>
            <a:pPr marL="571500" lvl="1" indent="-228600">
              <a:lnSpc>
                <a:spcPct val="90000"/>
              </a:lnSpc>
              <a:buClr>
                <a:schemeClr val="bg2"/>
              </a:buClr>
              <a:tabLst>
                <a:tab pos="1022350" algn="l"/>
              </a:tabLst>
              <a:defRPr/>
            </a:pPr>
            <a:endParaRPr lang="en-US" altLang="zh-TW" sz="1800" dirty="0"/>
          </a:p>
          <a:p>
            <a:pPr marL="571500" lvl="1" indent="-228600">
              <a:lnSpc>
                <a:spcPct val="90000"/>
              </a:lnSpc>
              <a:buClr>
                <a:schemeClr val="bg2"/>
              </a:buClr>
              <a:buFont typeface="Wingdings" charset="2"/>
              <a:buChar char="§"/>
              <a:tabLst>
                <a:tab pos="1022350" algn="l"/>
              </a:tabLst>
              <a:defRPr/>
            </a:pPr>
            <a:r>
              <a:rPr lang="en-US" altLang="zh-TW" sz="1800" dirty="0"/>
              <a:t>List of DataNodes for each block</a:t>
            </a:r>
          </a:p>
          <a:p>
            <a:pPr marL="571500" lvl="1" indent="-228600">
              <a:lnSpc>
                <a:spcPct val="90000"/>
              </a:lnSpc>
              <a:buClr>
                <a:schemeClr val="bg2"/>
              </a:buClr>
              <a:tabLst>
                <a:tab pos="1022350" algn="l"/>
              </a:tabLst>
              <a:defRPr/>
            </a:pPr>
            <a:endParaRPr lang="en-US" altLang="zh-TW" sz="1800" dirty="0"/>
          </a:p>
          <a:p>
            <a:pPr marL="571500" lvl="1" indent="-228600">
              <a:lnSpc>
                <a:spcPct val="90000"/>
              </a:lnSpc>
              <a:buClr>
                <a:schemeClr val="bg2"/>
              </a:buClr>
              <a:buFont typeface="Wingdings" charset="2"/>
              <a:buChar char="§"/>
              <a:tabLst>
                <a:tab pos="1022350" algn="l"/>
              </a:tabLst>
              <a:defRPr/>
            </a:pPr>
            <a:r>
              <a:rPr lang="en-US" altLang="zh-TW" sz="1800" dirty="0"/>
              <a:t>File attributes, </a:t>
            </a:r>
            <a:r>
              <a:rPr lang="en-US" altLang="zh-TW" sz="1800" dirty="0" err="1"/>
              <a:t>e.g</a:t>
            </a:r>
            <a:r>
              <a:rPr lang="en-US" altLang="zh-TW" sz="1800" dirty="0"/>
              <a:t> creation time, replication factor</a:t>
            </a:r>
            <a:endParaRPr lang="en-US" sz="1800" dirty="0"/>
          </a:p>
          <a:p>
            <a:endParaRPr lang="en-US" sz="1800" dirty="0"/>
          </a:p>
        </p:txBody>
      </p:sp>
      <p:sp>
        <p:nvSpPr>
          <p:cNvPr id="3" name="Title 2"/>
          <p:cNvSpPr>
            <a:spLocks noGrp="1"/>
          </p:cNvSpPr>
          <p:nvPr>
            <p:ph type="title"/>
          </p:nvPr>
        </p:nvSpPr>
        <p:spPr/>
        <p:txBody>
          <a:bodyPr/>
          <a:lstStyle/>
          <a:p>
            <a:r>
              <a:rPr lang="en-US" dirty="0" smtClean="0"/>
              <a:t>Namenode Metadata</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33</a:t>
            </a:fld>
            <a:endParaRPr lang="en-US" dirty="0"/>
          </a:p>
        </p:txBody>
      </p:sp>
    </p:spTree>
    <p:extLst>
      <p:ext uri="{BB962C8B-B14F-4D97-AF65-F5344CB8AC3E}">
        <p14:creationId xmlns="" xmlns:p14="http://schemas.microsoft.com/office/powerpoint/2010/main" val="40918402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90000"/>
              </a:lnSpc>
              <a:buClr>
                <a:srgbClr val="6DB33F"/>
              </a:buClr>
              <a:buNone/>
              <a:tabLst>
                <a:tab pos="1022350" algn="l"/>
              </a:tabLst>
              <a:defRPr/>
            </a:pPr>
            <a:r>
              <a:rPr lang="en-US" altLang="zh-TW" sz="1800" dirty="0"/>
              <a:t>A Transaction Log (called </a:t>
            </a:r>
            <a:r>
              <a:rPr lang="en-US" altLang="zh-TW" sz="1800" dirty="0" err="1"/>
              <a:t>EditLog</a:t>
            </a:r>
            <a:r>
              <a:rPr lang="en-US" altLang="zh-TW" sz="1800" dirty="0"/>
              <a:t>)</a:t>
            </a:r>
          </a:p>
          <a:p>
            <a:pPr marL="571500" lvl="1" indent="-228600">
              <a:lnSpc>
                <a:spcPct val="90000"/>
              </a:lnSpc>
              <a:buClr>
                <a:schemeClr val="bg2"/>
              </a:buClr>
              <a:buFont typeface="Wingdings" charset="2"/>
              <a:buChar char="§"/>
              <a:tabLst>
                <a:tab pos="1022350" algn="l"/>
              </a:tabLst>
              <a:defRPr/>
            </a:pPr>
            <a:r>
              <a:rPr lang="en-US" altLang="zh-TW" sz="1800" dirty="0" smtClean="0"/>
              <a:t>Records </a:t>
            </a:r>
            <a:r>
              <a:rPr lang="en-US" altLang="zh-TW" sz="1800" dirty="0"/>
              <a:t>file creations, file deletions. </a:t>
            </a:r>
            <a:r>
              <a:rPr lang="en-US" altLang="zh-TW" sz="1800" dirty="0" err="1"/>
              <a:t>Etc</a:t>
            </a:r>
            <a:endParaRPr lang="en-US" altLang="zh-TW" sz="1800" dirty="0"/>
          </a:p>
          <a:p>
            <a:pPr marL="342900" lvl="1" indent="0">
              <a:lnSpc>
                <a:spcPct val="90000"/>
              </a:lnSpc>
              <a:buClr>
                <a:schemeClr val="bg2"/>
              </a:buClr>
              <a:buNone/>
              <a:tabLst>
                <a:tab pos="1022350" algn="l"/>
              </a:tabLst>
              <a:defRPr/>
            </a:pPr>
            <a:r>
              <a:rPr lang="en-US" altLang="zh-TW" sz="1800" dirty="0"/>
              <a:t>	</a:t>
            </a:r>
          </a:p>
          <a:p>
            <a:pPr marL="228600" lvl="0" indent="-228600">
              <a:lnSpc>
                <a:spcPct val="90000"/>
              </a:lnSpc>
              <a:buClr>
                <a:srgbClr val="6DB33F"/>
              </a:buClr>
              <a:buNone/>
              <a:tabLst>
                <a:tab pos="1022350" algn="l"/>
              </a:tabLst>
              <a:defRPr/>
            </a:pPr>
            <a:r>
              <a:rPr lang="en-US" altLang="zh-TW" sz="1800" dirty="0" err="1"/>
              <a:t>FsImage</a:t>
            </a:r>
            <a:endParaRPr lang="en-US" altLang="zh-TW" sz="1800" dirty="0"/>
          </a:p>
          <a:p>
            <a:pPr marL="571500" lvl="1" indent="-228600">
              <a:lnSpc>
                <a:spcPct val="90000"/>
              </a:lnSpc>
              <a:buClr>
                <a:schemeClr val="bg2"/>
              </a:buClr>
              <a:buFont typeface="Wingdings" charset="2"/>
              <a:buChar char="§"/>
              <a:tabLst>
                <a:tab pos="1022350" algn="l"/>
              </a:tabLst>
              <a:defRPr/>
            </a:pPr>
            <a:r>
              <a:rPr lang="en-US" altLang="zh-TW" sz="1800" dirty="0" smtClean="0"/>
              <a:t>The </a:t>
            </a:r>
            <a:r>
              <a:rPr lang="en-US" altLang="zh-TW" sz="1800" dirty="0"/>
              <a:t>entire namespace, mapping of blocks to files and file system properties are stored in a file called </a:t>
            </a:r>
            <a:r>
              <a:rPr lang="en-US" altLang="zh-TW" sz="1800" dirty="0" err="1"/>
              <a:t>FsImage</a:t>
            </a:r>
            <a:r>
              <a:rPr lang="en-US" altLang="zh-TW" sz="1800" dirty="0"/>
              <a:t>.</a:t>
            </a:r>
          </a:p>
          <a:p>
            <a:pPr marL="571500" lvl="1" indent="-228600">
              <a:lnSpc>
                <a:spcPct val="90000"/>
              </a:lnSpc>
              <a:buClr>
                <a:schemeClr val="bg2"/>
              </a:buClr>
              <a:buFont typeface="Wingdings" charset="2"/>
              <a:buChar char="§"/>
              <a:tabLst>
                <a:tab pos="1022350" algn="l"/>
              </a:tabLst>
              <a:defRPr/>
            </a:pPr>
            <a:r>
              <a:rPr lang="en-US" altLang="zh-TW" sz="1800" dirty="0" err="1" smtClean="0"/>
              <a:t>NameNode</a:t>
            </a:r>
            <a:r>
              <a:rPr lang="en-US" altLang="zh-TW" sz="1800" dirty="0" smtClean="0"/>
              <a:t> </a:t>
            </a:r>
            <a:r>
              <a:rPr lang="en-US" altLang="zh-TW" sz="1800" dirty="0"/>
              <a:t>can be configured to maintain multiple copies of </a:t>
            </a:r>
            <a:r>
              <a:rPr lang="en-US" altLang="zh-TW" sz="1800" dirty="0" err="1"/>
              <a:t>FsImage</a:t>
            </a:r>
            <a:r>
              <a:rPr lang="en-US" altLang="zh-TW" sz="1800" dirty="0"/>
              <a:t> and </a:t>
            </a:r>
            <a:r>
              <a:rPr lang="en-US" altLang="zh-TW" sz="1800" dirty="0" err="1"/>
              <a:t>EditLog</a:t>
            </a:r>
            <a:r>
              <a:rPr lang="en-US" altLang="zh-TW" sz="1800" dirty="0"/>
              <a:t>.</a:t>
            </a:r>
          </a:p>
          <a:p>
            <a:pPr marL="342900" lvl="1" indent="0">
              <a:lnSpc>
                <a:spcPct val="90000"/>
              </a:lnSpc>
              <a:buClr>
                <a:schemeClr val="bg2"/>
              </a:buClr>
              <a:buNone/>
              <a:tabLst>
                <a:tab pos="1022350" algn="l"/>
              </a:tabLst>
              <a:defRPr/>
            </a:pPr>
            <a:endParaRPr lang="en-US" altLang="zh-TW" sz="1800" dirty="0"/>
          </a:p>
          <a:p>
            <a:pPr marL="228600" lvl="0" indent="-228600">
              <a:lnSpc>
                <a:spcPct val="90000"/>
              </a:lnSpc>
              <a:buClr>
                <a:srgbClr val="6DB33F"/>
              </a:buClr>
              <a:buNone/>
              <a:tabLst>
                <a:tab pos="1022350" algn="l"/>
              </a:tabLst>
              <a:defRPr/>
            </a:pPr>
            <a:r>
              <a:rPr lang="en-US" altLang="zh-TW" sz="1800" dirty="0"/>
              <a:t>Checkpoint</a:t>
            </a:r>
          </a:p>
          <a:p>
            <a:pPr marL="571500" lvl="1" indent="-228600">
              <a:lnSpc>
                <a:spcPct val="90000"/>
              </a:lnSpc>
              <a:buClr>
                <a:schemeClr val="bg2"/>
              </a:buClr>
              <a:buFont typeface="Wingdings" charset="2"/>
              <a:buChar char="§"/>
              <a:tabLst>
                <a:tab pos="1022350" algn="l"/>
              </a:tabLst>
              <a:defRPr/>
            </a:pPr>
            <a:r>
              <a:rPr lang="en-US" altLang="zh-TW" sz="1800" dirty="0" smtClean="0"/>
              <a:t>Occur </a:t>
            </a:r>
            <a:r>
              <a:rPr lang="en-US" altLang="zh-TW" sz="1800" dirty="0"/>
              <a:t>when </a:t>
            </a:r>
            <a:r>
              <a:rPr lang="en-US" altLang="zh-TW" sz="1800" dirty="0" err="1"/>
              <a:t>NameNode</a:t>
            </a:r>
            <a:r>
              <a:rPr lang="en-US" altLang="zh-TW" sz="1800" dirty="0"/>
              <a:t> startup</a:t>
            </a:r>
          </a:p>
          <a:p>
            <a:pPr marL="571500" lvl="1" indent="-228600">
              <a:lnSpc>
                <a:spcPct val="90000"/>
              </a:lnSpc>
              <a:buClr>
                <a:schemeClr val="bg2"/>
              </a:buClr>
              <a:buFont typeface="Wingdings" charset="2"/>
              <a:buChar char="§"/>
              <a:tabLst>
                <a:tab pos="1022350" algn="l"/>
              </a:tabLst>
              <a:defRPr/>
            </a:pPr>
            <a:r>
              <a:rPr lang="en-US" altLang="zh-TW" sz="1800" dirty="0" smtClean="0"/>
              <a:t>Read </a:t>
            </a:r>
            <a:r>
              <a:rPr lang="en-US" altLang="zh-TW" sz="1800" dirty="0" err="1"/>
              <a:t>FsImange</a:t>
            </a:r>
            <a:r>
              <a:rPr lang="en-US" altLang="zh-TW" sz="1800" dirty="0"/>
              <a:t> and </a:t>
            </a:r>
            <a:r>
              <a:rPr lang="en-US" altLang="zh-TW" sz="1800" dirty="0" err="1"/>
              <a:t>EditLog</a:t>
            </a:r>
            <a:r>
              <a:rPr lang="en-US" altLang="zh-TW" sz="1800" dirty="0"/>
              <a:t> from disk and apply all transactions from the </a:t>
            </a:r>
            <a:r>
              <a:rPr lang="en-US" altLang="zh-TW" sz="1800" dirty="0" err="1"/>
              <a:t>EditLog</a:t>
            </a:r>
            <a:r>
              <a:rPr lang="en-US" altLang="zh-TW" sz="1800" dirty="0"/>
              <a:t> to the in-memory representation of the </a:t>
            </a:r>
            <a:r>
              <a:rPr lang="en-US" altLang="zh-TW" sz="1800" dirty="0" err="1"/>
              <a:t>FsImange</a:t>
            </a:r>
            <a:endParaRPr lang="en-US" altLang="zh-TW" sz="1800" dirty="0"/>
          </a:p>
          <a:p>
            <a:pPr marL="571500" lvl="1" indent="-228600">
              <a:lnSpc>
                <a:spcPct val="90000"/>
              </a:lnSpc>
              <a:buClr>
                <a:schemeClr val="bg2"/>
              </a:buClr>
              <a:buFont typeface="Wingdings" charset="2"/>
              <a:buChar char="§"/>
              <a:tabLst>
                <a:tab pos="1022350" algn="l"/>
              </a:tabLst>
              <a:defRPr/>
            </a:pPr>
            <a:r>
              <a:rPr lang="en-US" altLang="zh-TW" sz="1800" dirty="0" smtClean="0"/>
              <a:t>Then </a:t>
            </a:r>
            <a:r>
              <a:rPr lang="en-US" altLang="zh-TW" sz="1800" dirty="0"/>
              <a:t>flushes out the new version into new </a:t>
            </a:r>
            <a:r>
              <a:rPr lang="en-US" altLang="zh-TW" sz="1800" dirty="0" err="1"/>
              <a:t>FsImage</a:t>
            </a:r>
            <a:endParaRPr lang="en-US" altLang="zh-TW" sz="1800" dirty="0"/>
          </a:p>
          <a:p>
            <a:pPr marL="228600" lvl="0" indent="-228600">
              <a:lnSpc>
                <a:spcPct val="90000"/>
              </a:lnSpc>
              <a:buClr>
                <a:srgbClr val="6DB33F"/>
              </a:buClr>
              <a:buNone/>
              <a:tabLst>
                <a:tab pos="1022350" algn="l"/>
              </a:tabLst>
              <a:defRPr/>
            </a:pPr>
            <a:endParaRPr lang="en-US" altLang="zh-TW" sz="1800" dirty="0"/>
          </a:p>
          <a:p>
            <a:endParaRPr lang="en-US" sz="1800" dirty="0"/>
          </a:p>
        </p:txBody>
      </p:sp>
      <p:sp>
        <p:nvSpPr>
          <p:cNvPr id="3" name="Title 2"/>
          <p:cNvSpPr>
            <a:spLocks noGrp="1"/>
          </p:cNvSpPr>
          <p:nvPr>
            <p:ph type="title"/>
          </p:nvPr>
        </p:nvSpPr>
        <p:spPr/>
        <p:txBody>
          <a:bodyPr/>
          <a:lstStyle/>
          <a:p>
            <a:r>
              <a:rPr lang="en-US" dirty="0" smtClean="0"/>
              <a:t>Namenode Metadata </a:t>
            </a:r>
            <a:r>
              <a:rPr lang="en-US" dirty="0" err="1" smtClean="0"/>
              <a:t>contd</a:t>
            </a:r>
            <a:r>
              <a:rPr lang="en-US" dirty="0" smtClean="0"/>
              <a: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34</a:t>
            </a:fld>
            <a:endParaRPr lang="en-US" dirty="0"/>
          </a:p>
        </p:txBody>
      </p:sp>
    </p:spTree>
    <p:extLst>
      <p:ext uri="{BB962C8B-B14F-4D97-AF65-F5344CB8AC3E}">
        <p14:creationId xmlns="" xmlns:p14="http://schemas.microsoft.com/office/powerpoint/2010/main" val="9962993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buClr>
                <a:srgbClr val="6DB33F"/>
              </a:buClr>
              <a:tabLst>
                <a:tab pos="1022350" algn="l"/>
              </a:tabLst>
              <a:defRPr/>
            </a:pPr>
            <a:r>
              <a:rPr lang="en-US" altLang="zh-TW" sz="1800" dirty="0"/>
              <a:t>A single point of failure</a:t>
            </a:r>
          </a:p>
          <a:p>
            <a:pPr marL="228600" lvl="0" indent="-228600">
              <a:buClr>
                <a:srgbClr val="6DB33F"/>
              </a:buClr>
              <a:tabLst>
                <a:tab pos="1022350" algn="l"/>
              </a:tabLst>
              <a:defRPr/>
            </a:pPr>
            <a:r>
              <a:rPr lang="en-US" altLang="zh-TW" sz="1800" dirty="0"/>
              <a:t>Transaction Log stored in multiple directories</a:t>
            </a:r>
          </a:p>
          <a:p>
            <a:pPr marL="571500" lvl="1" indent="-228600">
              <a:buClr>
                <a:schemeClr val="bg2"/>
              </a:buClr>
              <a:buFont typeface="Wingdings" charset="2"/>
              <a:buChar char="§"/>
              <a:tabLst>
                <a:tab pos="1022350" algn="l"/>
              </a:tabLst>
              <a:defRPr/>
            </a:pPr>
            <a:r>
              <a:rPr lang="en-US" altLang="zh-TW" sz="1800" dirty="0"/>
              <a:t>A directory on the local file </a:t>
            </a:r>
            <a:r>
              <a:rPr lang="en-US" altLang="zh-TW" sz="1800" dirty="0" smtClean="0"/>
              <a:t>system</a:t>
            </a:r>
            <a:endParaRPr lang="en-US" altLang="zh-TW" sz="1800" dirty="0"/>
          </a:p>
          <a:p>
            <a:pPr marL="571500" lvl="1" indent="-228600">
              <a:buClr>
                <a:schemeClr val="bg2"/>
              </a:buClr>
              <a:buFont typeface="Wingdings" charset="2"/>
              <a:buChar char="§"/>
              <a:tabLst>
                <a:tab pos="1022350" algn="l"/>
              </a:tabLst>
              <a:defRPr/>
            </a:pPr>
            <a:r>
              <a:rPr lang="en-US" altLang="zh-TW" sz="1800" dirty="0"/>
              <a:t>A directory on a remote file system (NFS/CIFS)</a:t>
            </a:r>
          </a:p>
          <a:p>
            <a:pPr marL="228600" lvl="0" indent="-228600">
              <a:buClr>
                <a:srgbClr val="6DB33F"/>
              </a:buClr>
              <a:tabLst>
                <a:tab pos="1022350" algn="l"/>
              </a:tabLst>
              <a:defRPr/>
            </a:pPr>
            <a:r>
              <a:rPr lang="en-US" altLang="zh-TW" sz="1800" dirty="0"/>
              <a:t>Need to develop a real HA </a:t>
            </a:r>
            <a:r>
              <a:rPr lang="en-US" altLang="zh-TW" sz="1800" dirty="0" smtClean="0"/>
              <a:t>(high availability) solution</a:t>
            </a:r>
            <a:endParaRPr lang="en-US" sz="1800" dirty="0"/>
          </a:p>
        </p:txBody>
      </p:sp>
      <p:sp>
        <p:nvSpPr>
          <p:cNvPr id="3" name="Title 2"/>
          <p:cNvSpPr>
            <a:spLocks noGrp="1"/>
          </p:cNvSpPr>
          <p:nvPr>
            <p:ph type="title"/>
          </p:nvPr>
        </p:nvSpPr>
        <p:spPr/>
        <p:txBody>
          <a:bodyPr/>
          <a:lstStyle/>
          <a:p>
            <a:r>
              <a:rPr lang="en-US" altLang="zh-TW" dirty="0" err="1"/>
              <a:t>NameNode</a:t>
            </a:r>
            <a:r>
              <a:rPr lang="en-US" altLang="zh-TW" dirty="0"/>
              <a:t> Failure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35</a:t>
            </a:fld>
            <a:endParaRPr lang="en-US" dirty="0"/>
          </a:p>
        </p:txBody>
      </p:sp>
      <p:pic>
        <p:nvPicPr>
          <p:cNvPr id="6" name="Picture 4" descr="Picture 1.png"/>
          <p:cNvPicPr>
            <a:picLocks noChangeAspect="1"/>
          </p:cNvPicPr>
          <p:nvPr/>
        </p:nvPicPr>
        <p:blipFill>
          <a:blip r:embed="rId2" cstate="print"/>
          <a:srcRect r="10539"/>
          <a:stretch>
            <a:fillRect/>
          </a:stretch>
        </p:blipFill>
        <p:spPr bwMode="auto">
          <a:xfrm>
            <a:off x="2057400" y="3637321"/>
            <a:ext cx="4267200" cy="2802149"/>
          </a:xfrm>
          <a:prstGeom prst="rect">
            <a:avLst/>
          </a:prstGeom>
          <a:noFill/>
          <a:ln w="9525">
            <a:noFill/>
            <a:miter lim="800000"/>
            <a:headEnd/>
            <a:tailEnd/>
          </a:ln>
        </p:spPr>
      </p:pic>
    </p:spTree>
    <p:extLst>
      <p:ext uri="{BB962C8B-B14F-4D97-AF65-F5344CB8AC3E}">
        <p14:creationId xmlns="" xmlns:p14="http://schemas.microsoft.com/office/powerpoint/2010/main" val="3497517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buClr>
                <a:srgbClr val="6DB33F"/>
              </a:buClr>
              <a:buFont typeface="Wingdings" pitchFamily="2" charset="2"/>
              <a:buChar char="§"/>
              <a:tabLst>
                <a:tab pos="1022350" algn="l"/>
              </a:tabLst>
              <a:defRPr/>
            </a:pPr>
            <a:r>
              <a:rPr lang="en-US" altLang="zh-TW" sz="1800" dirty="0" smtClean="0"/>
              <a:t>It has to be called as Checkpoint node now</a:t>
            </a:r>
          </a:p>
          <a:p>
            <a:pPr marL="228600" lvl="0" indent="-228600">
              <a:buClr>
                <a:srgbClr val="6DB33F"/>
              </a:buClr>
              <a:buFont typeface="Wingdings" pitchFamily="2" charset="2"/>
              <a:buChar char="§"/>
              <a:tabLst>
                <a:tab pos="1022350" algn="l"/>
              </a:tabLst>
              <a:defRPr/>
            </a:pPr>
            <a:r>
              <a:rPr lang="en-US" altLang="zh-TW" sz="1800" dirty="0" smtClean="0"/>
              <a:t>Copies </a:t>
            </a:r>
            <a:r>
              <a:rPr lang="en-US" altLang="zh-TW" sz="1800" dirty="0" err="1"/>
              <a:t>FsImage</a:t>
            </a:r>
            <a:r>
              <a:rPr lang="en-US" altLang="zh-TW" sz="1800" dirty="0"/>
              <a:t> and </a:t>
            </a:r>
            <a:r>
              <a:rPr lang="en-US" altLang="zh-TW" sz="1800" dirty="0" err="1"/>
              <a:t>EditLog</a:t>
            </a:r>
            <a:r>
              <a:rPr lang="en-US" altLang="zh-TW" sz="1800" dirty="0"/>
              <a:t> from </a:t>
            </a:r>
            <a:r>
              <a:rPr lang="en-US" altLang="zh-TW" sz="1800" dirty="0" err="1"/>
              <a:t>NameNode</a:t>
            </a:r>
            <a:r>
              <a:rPr lang="en-US" altLang="zh-TW" sz="1800" dirty="0"/>
              <a:t> to a temporary directory</a:t>
            </a:r>
          </a:p>
          <a:p>
            <a:pPr marL="228600" lvl="0" indent="-228600">
              <a:buClr>
                <a:srgbClr val="6DB33F"/>
              </a:buClr>
              <a:buFont typeface="Wingdings" pitchFamily="2" charset="2"/>
              <a:buChar char="§"/>
              <a:tabLst>
                <a:tab pos="1022350" algn="l"/>
              </a:tabLst>
              <a:defRPr/>
            </a:pPr>
            <a:r>
              <a:rPr lang="en-US" altLang="zh-TW" sz="1800" dirty="0" smtClean="0"/>
              <a:t>Merges </a:t>
            </a:r>
            <a:r>
              <a:rPr lang="en-US" altLang="zh-TW" sz="1800" dirty="0" err="1"/>
              <a:t>FSImage</a:t>
            </a:r>
            <a:r>
              <a:rPr lang="en-US" altLang="zh-TW" sz="1800" dirty="0"/>
              <a:t> and </a:t>
            </a:r>
            <a:r>
              <a:rPr lang="en-US" altLang="zh-TW" sz="1800" dirty="0" err="1"/>
              <a:t>EditLog</a:t>
            </a:r>
            <a:r>
              <a:rPr lang="en-US" altLang="zh-TW" sz="1800" dirty="0"/>
              <a:t> into a new </a:t>
            </a:r>
            <a:r>
              <a:rPr lang="en-US" altLang="zh-TW" sz="1800" dirty="0" err="1"/>
              <a:t>FSImage</a:t>
            </a:r>
            <a:r>
              <a:rPr lang="en-US" altLang="zh-TW" sz="1800" dirty="0"/>
              <a:t> in temporary directory.</a:t>
            </a:r>
          </a:p>
          <a:p>
            <a:pPr marL="228600" lvl="0" indent="-228600">
              <a:buClr>
                <a:srgbClr val="6DB33F"/>
              </a:buClr>
              <a:buFont typeface="Wingdings" pitchFamily="2" charset="2"/>
              <a:buChar char="§"/>
              <a:tabLst>
                <a:tab pos="1022350" algn="l"/>
              </a:tabLst>
              <a:defRPr/>
            </a:pPr>
            <a:r>
              <a:rPr lang="en-US" altLang="zh-TW" sz="1800" dirty="0" smtClean="0"/>
              <a:t>Uploads </a:t>
            </a:r>
            <a:r>
              <a:rPr lang="en-US" altLang="zh-TW" sz="1800" dirty="0"/>
              <a:t>new </a:t>
            </a:r>
            <a:r>
              <a:rPr lang="en-US" altLang="zh-TW" sz="1800" dirty="0" err="1"/>
              <a:t>FSImage</a:t>
            </a:r>
            <a:r>
              <a:rPr lang="en-US" altLang="zh-TW" sz="1800" dirty="0"/>
              <a:t> to the </a:t>
            </a:r>
            <a:r>
              <a:rPr lang="en-US" altLang="zh-TW" sz="1800" dirty="0" err="1"/>
              <a:t>NameNode</a:t>
            </a:r>
            <a:endParaRPr lang="en-US" altLang="zh-TW" sz="1800" dirty="0"/>
          </a:p>
          <a:p>
            <a:pPr marL="0" indent="0">
              <a:buNone/>
            </a:pPr>
            <a:endParaRPr lang="en-US" dirty="0" smtClean="0"/>
          </a:p>
          <a:p>
            <a:endParaRPr lang="en-US" dirty="0"/>
          </a:p>
          <a:p>
            <a:endParaRPr lang="en-US" dirty="0"/>
          </a:p>
        </p:txBody>
      </p:sp>
      <p:sp>
        <p:nvSpPr>
          <p:cNvPr id="3" name="Title 2"/>
          <p:cNvSpPr>
            <a:spLocks noGrp="1"/>
          </p:cNvSpPr>
          <p:nvPr>
            <p:ph type="title"/>
          </p:nvPr>
        </p:nvSpPr>
        <p:spPr/>
        <p:txBody>
          <a:bodyPr/>
          <a:lstStyle/>
          <a:p>
            <a:r>
              <a:rPr lang="en-US" dirty="0" smtClean="0"/>
              <a:t>Secondary Namenode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36</a:t>
            </a:fld>
            <a:endParaRPr lang="en-US" dirty="0"/>
          </a:p>
        </p:txBody>
      </p:sp>
      <p:pic>
        <p:nvPicPr>
          <p:cNvPr id="14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3200400"/>
            <a:ext cx="6493542"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48443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buClr>
                <a:srgbClr val="6DB33F"/>
              </a:buClr>
              <a:tabLst>
                <a:tab pos="1022350" algn="l"/>
              </a:tabLst>
              <a:defRPr/>
            </a:pPr>
            <a:r>
              <a:rPr lang="en-US" sz="1800" dirty="0" err="1"/>
              <a:t>Datanodes</a:t>
            </a:r>
            <a:r>
              <a:rPr lang="en-US" sz="1800" dirty="0"/>
              <a:t> are the work horses of the </a:t>
            </a:r>
            <a:r>
              <a:rPr lang="en-US" sz="1800" dirty="0" err="1"/>
              <a:t>filesystem</a:t>
            </a:r>
            <a:endParaRPr lang="en-US" sz="1800" dirty="0"/>
          </a:p>
          <a:p>
            <a:pPr marL="228600" lvl="0" indent="-228600">
              <a:buClr>
                <a:srgbClr val="6DB33F"/>
              </a:buClr>
              <a:tabLst>
                <a:tab pos="1022350" algn="l"/>
              </a:tabLst>
              <a:defRPr/>
            </a:pPr>
            <a:endParaRPr lang="en-US" sz="1800" dirty="0"/>
          </a:p>
          <a:p>
            <a:pPr marL="228600" lvl="0" indent="-228600">
              <a:buClr>
                <a:srgbClr val="6DB33F"/>
              </a:buClr>
              <a:tabLst>
                <a:tab pos="1022350" algn="l"/>
              </a:tabLst>
              <a:defRPr/>
            </a:pPr>
            <a:r>
              <a:rPr lang="en-US" sz="1800" dirty="0"/>
              <a:t>They store and retrieve blocks when they are told to (by clients or the </a:t>
            </a:r>
            <a:r>
              <a:rPr lang="en-US" sz="1800" dirty="0" err="1"/>
              <a:t>namenode</a:t>
            </a:r>
            <a:r>
              <a:rPr lang="en-US" sz="1800" dirty="0"/>
              <a:t>).</a:t>
            </a:r>
          </a:p>
          <a:p>
            <a:pPr marL="228600" lvl="0" indent="-228600">
              <a:buClr>
                <a:srgbClr val="6DB33F"/>
              </a:buClr>
              <a:tabLst>
                <a:tab pos="1022350" algn="l"/>
              </a:tabLst>
              <a:defRPr/>
            </a:pPr>
            <a:endParaRPr lang="en-US" altLang="zh-TW" sz="1800" dirty="0"/>
          </a:p>
          <a:p>
            <a:pPr marL="228600" lvl="0" indent="-228600">
              <a:buClr>
                <a:srgbClr val="6DB33F"/>
              </a:buClr>
              <a:tabLst>
                <a:tab pos="1022350" algn="l"/>
              </a:tabLst>
              <a:defRPr/>
            </a:pPr>
            <a:r>
              <a:rPr lang="en-US" altLang="zh-TW" sz="1800" dirty="0"/>
              <a:t>Block Report</a:t>
            </a:r>
          </a:p>
          <a:p>
            <a:pPr marL="571500" lvl="1" indent="-228600">
              <a:buClr>
                <a:schemeClr val="bg2"/>
              </a:buClr>
              <a:buFont typeface="Wingdings" charset="2"/>
              <a:buChar char="§"/>
              <a:tabLst>
                <a:tab pos="1022350" algn="l"/>
              </a:tabLst>
              <a:defRPr/>
            </a:pPr>
            <a:r>
              <a:rPr lang="en-US" altLang="zh-TW" sz="1800" dirty="0"/>
              <a:t>Periodically sends a report of all existing blocks to the </a:t>
            </a:r>
            <a:r>
              <a:rPr lang="en-US" altLang="zh-TW" sz="1800" dirty="0" err="1"/>
              <a:t>NameNode</a:t>
            </a:r>
            <a:endParaRPr lang="en-US" altLang="zh-TW" sz="1800" dirty="0"/>
          </a:p>
          <a:p>
            <a:pPr marL="571500" lvl="1" indent="-228600">
              <a:buClr>
                <a:schemeClr val="bg2"/>
              </a:buClr>
              <a:buFont typeface="Wingdings" charset="2"/>
              <a:buChar char="§"/>
              <a:tabLst>
                <a:tab pos="1022350" algn="l"/>
              </a:tabLst>
              <a:defRPr/>
            </a:pPr>
            <a:endParaRPr lang="en-US" altLang="zh-TW" sz="1800" dirty="0"/>
          </a:p>
          <a:p>
            <a:pPr marL="228600" lvl="0" indent="-228600">
              <a:buClr>
                <a:srgbClr val="6DB33F"/>
              </a:buClr>
              <a:tabLst>
                <a:tab pos="1022350" algn="l"/>
              </a:tabLst>
              <a:defRPr/>
            </a:pPr>
            <a:r>
              <a:rPr lang="en-US" altLang="zh-TW" sz="1800" dirty="0"/>
              <a:t>Facilitates Pipelining of Data</a:t>
            </a:r>
          </a:p>
          <a:p>
            <a:pPr marL="571500" lvl="1" indent="-228600">
              <a:buClr>
                <a:schemeClr val="bg2"/>
              </a:buClr>
              <a:buFont typeface="Wingdings" charset="2"/>
              <a:buChar char="§"/>
              <a:tabLst>
                <a:tab pos="1022350" algn="l"/>
              </a:tabLst>
              <a:defRPr/>
            </a:pPr>
            <a:r>
              <a:rPr lang="en-US" altLang="zh-TW" sz="1800" dirty="0"/>
              <a:t> Forwards data to other specified DataNodes</a:t>
            </a:r>
          </a:p>
          <a:p>
            <a:endParaRPr lang="en-US" sz="1800" dirty="0"/>
          </a:p>
        </p:txBody>
      </p:sp>
      <p:sp>
        <p:nvSpPr>
          <p:cNvPr id="3" name="Title 2"/>
          <p:cNvSpPr>
            <a:spLocks noGrp="1"/>
          </p:cNvSpPr>
          <p:nvPr>
            <p:ph type="title"/>
          </p:nvPr>
        </p:nvSpPr>
        <p:spPr/>
        <p:txBody>
          <a:bodyPr/>
          <a:lstStyle/>
          <a:p>
            <a:r>
              <a:rPr lang="en-US" dirty="0" smtClean="0"/>
              <a:t>Datanode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37</a:t>
            </a:fld>
            <a:endParaRPr lang="en-US" dirty="0"/>
          </a:p>
        </p:txBody>
      </p:sp>
    </p:spTree>
    <p:extLst>
      <p:ext uri="{BB962C8B-B14F-4D97-AF65-F5344CB8AC3E}">
        <p14:creationId xmlns="" xmlns:p14="http://schemas.microsoft.com/office/powerpoint/2010/main" val="7492053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buClr>
                <a:srgbClr val="6DB33F"/>
              </a:buClr>
              <a:tabLst>
                <a:tab pos="1022350" algn="l"/>
              </a:tabLst>
              <a:defRPr/>
            </a:pPr>
            <a:r>
              <a:rPr lang="en-US" altLang="zh-TW" sz="1800" dirty="0"/>
              <a:t>Default is 3x replication. </a:t>
            </a:r>
          </a:p>
          <a:p>
            <a:pPr marL="228600" lvl="0" indent="-228600">
              <a:buClr>
                <a:srgbClr val="6DB33F"/>
              </a:buClr>
              <a:tabLst>
                <a:tab pos="1022350" algn="l"/>
              </a:tabLst>
              <a:defRPr/>
            </a:pPr>
            <a:r>
              <a:rPr lang="en-US" altLang="zh-TW" sz="1800" dirty="0" smtClean="0"/>
              <a:t>The </a:t>
            </a:r>
            <a:r>
              <a:rPr lang="en-US" altLang="zh-TW" sz="1800" dirty="0"/>
              <a:t>block size and replication factor are configured per file.</a:t>
            </a:r>
          </a:p>
          <a:p>
            <a:pPr marL="228600" lvl="0" indent="-228600">
              <a:buClr>
                <a:srgbClr val="6DB33F"/>
              </a:buClr>
              <a:buNone/>
              <a:tabLst>
                <a:tab pos="1022350" algn="l"/>
              </a:tabLst>
              <a:defRPr/>
            </a:pPr>
            <a:endParaRPr lang="en-US" altLang="zh-TW" sz="4400" kern="0" dirty="0">
              <a:ea typeface="ＭＳ Ｐゴシック" charset="-128"/>
              <a:cs typeface="ＭＳ Ｐゴシック" charset="-128"/>
            </a:endParaRPr>
          </a:p>
        </p:txBody>
      </p:sp>
      <p:sp>
        <p:nvSpPr>
          <p:cNvPr id="3" name="Title 2"/>
          <p:cNvSpPr>
            <a:spLocks noGrp="1"/>
          </p:cNvSpPr>
          <p:nvPr>
            <p:ph type="title"/>
          </p:nvPr>
        </p:nvSpPr>
        <p:spPr/>
        <p:txBody>
          <a:bodyPr/>
          <a:lstStyle/>
          <a:p>
            <a:r>
              <a:rPr lang="en-US" dirty="0" smtClean="0">
                <a:ea typeface="微軟正黑體" pitchFamily="34" charset="-120"/>
              </a:rPr>
              <a:t>Replication Factor</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38</a:t>
            </a:fld>
            <a:endParaRPr lang="en-US" dirty="0"/>
          </a:p>
        </p:txBody>
      </p:sp>
      <p:pic>
        <p:nvPicPr>
          <p:cNvPr id="5" name="Picture 3" descr="Picture 2.png"/>
          <p:cNvPicPr>
            <a:picLocks noChangeAspect="1"/>
          </p:cNvPicPr>
          <p:nvPr/>
        </p:nvPicPr>
        <p:blipFill>
          <a:blip r:embed="rId2" cstate="print"/>
          <a:srcRect/>
          <a:stretch>
            <a:fillRect/>
          </a:stretch>
        </p:blipFill>
        <p:spPr bwMode="auto">
          <a:xfrm>
            <a:off x="1219200" y="3048000"/>
            <a:ext cx="5967412" cy="3207791"/>
          </a:xfrm>
          <a:prstGeom prst="rect">
            <a:avLst/>
          </a:prstGeom>
          <a:noFill/>
          <a:ln w="9525">
            <a:noFill/>
            <a:miter lim="800000"/>
            <a:headEnd/>
            <a:tailEnd/>
          </a:ln>
        </p:spPr>
      </p:pic>
    </p:spTree>
    <p:extLst>
      <p:ext uri="{BB962C8B-B14F-4D97-AF65-F5344CB8AC3E}">
        <p14:creationId xmlns="" xmlns:p14="http://schemas.microsoft.com/office/powerpoint/2010/main" val="5705095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9725"/>
            <a:ext cx="4495800" cy="4562476"/>
          </a:xfrm>
        </p:spPr>
        <p:txBody>
          <a:bodyPr/>
          <a:lstStyle/>
          <a:p>
            <a:pPr marL="228600" lvl="0" indent="-228600">
              <a:lnSpc>
                <a:spcPct val="90000"/>
              </a:lnSpc>
              <a:buClr>
                <a:srgbClr val="6DB33F"/>
              </a:buClr>
              <a:tabLst>
                <a:tab pos="1022350" algn="l"/>
              </a:tabLst>
              <a:defRPr/>
            </a:pPr>
            <a:r>
              <a:rPr lang="en-US" sz="1800" dirty="0" smtClean="0"/>
              <a:t>Rack aware policy (Replication factor = 3)</a:t>
            </a:r>
          </a:p>
          <a:p>
            <a:pPr marL="228600" lvl="0" indent="-228600">
              <a:lnSpc>
                <a:spcPct val="90000"/>
              </a:lnSpc>
              <a:buClr>
                <a:srgbClr val="6DB33F"/>
              </a:buClr>
              <a:tabLst>
                <a:tab pos="1022350" algn="l"/>
              </a:tabLst>
              <a:defRPr/>
            </a:pPr>
            <a:endParaRPr lang="en-US" sz="1800" dirty="0" smtClean="0"/>
          </a:p>
          <a:p>
            <a:pPr marL="228600" lvl="0" indent="-228600">
              <a:lnSpc>
                <a:spcPct val="90000"/>
              </a:lnSpc>
              <a:buClr>
                <a:srgbClr val="6DB33F"/>
              </a:buClr>
              <a:tabLst>
                <a:tab pos="1022350" algn="l"/>
              </a:tabLst>
              <a:defRPr/>
            </a:pPr>
            <a:r>
              <a:rPr lang="en-US" sz="1800" dirty="0" smtClean="0"/>
              <a:t>The </a:t>
            </a:r>
            <a:r>
              <a:rPr lang="en-US" sz="1800" dirty="0"/>
              <a:t>first replica on the same node as the client (for clients running outside the cluster, a node is chosen at random, although the system tries not to pick nodes that are too full or too busy). </a:t>
            </a:r>
          </a:p>
          <a:p>
            <a:pPr marL="228600" lvl="0" indent="-228600">
              <a:lnSpc>
                <a:spcPct val="90000"/>
              </a:lnSpc>
              <a:buClr>
                <a:srgbClr val="6DB33F"/>
              </a:buClr>
              <a:tabLst>
                <a:tab pos="1022350" algn="l"/>
              </a:tabLst>
              <a:defRPr/>
            </a:pPr>
            <a:endParaRPr lang="en-US" sz="1800" dirty="0"/>
          </a:p>
          <a:p>
            <a:pPr marL="228600" lvl="0" indent="-228600">
              <a:lnSpc>
                <a:spcPct val="90000"/>
              </a:lnSpc>
              <a:buClr>
                <a:srgbClr val="6DB33F"/>
              </a:buClr>
              <a:tabLst>
                <a:tab pos="1022350" algn="l"/>
              </a:tabLst>
              <a:defRPr/>
            </a:pPr>
            <a:r>
              <a:rPr lang="en-US" sz="1800" dirty="0"/>
              <a:t>The second replica is placed on a different rack from the first (off-rack), chosen at random.</a:t>
            </a:r>
          </a:p>
          <a:p>
            <a:pPr marL="228600" lvl="0" indent="-228600">
              <a:lnSpc>
                <a:spcPct val="90000"/>
              </a:lnSpc>
              <a:buClr>
                <a:srgbClr val="6DB33F"/>
              </a:buClr>
              <a:tabLst>
                <a:tab pos="1022350" algn="l"/>
              </a:tabLst>
              <a:defRPr/>
            </a:pPr>
            <a:endParaRPr lang="en-US" sz="1800" dirty="0"/>
          </a:p>
          <a:p>
            <a:pPr marL="228600" lvl="0" indent="-228600">
              <a:lnSpc>
                <a:spcPct val="90000"/>
              </a:lnSpc>
              <a:buClr>
                <a:srgbClr val="6DB33F"/>
              </a:buClr>
              <a:tabLst>
                <a:tab pos="1022350" algn="l"/>
              </a:tabLst>
              <a:defRPr/>
            </a:pPr>
            <a:r>
              <a:rPr lang="en-US" sz="1800" dirty="0"/>
              <a:t>The third replica is placed on the same rack as the second, but on a different node chosen at random. </a:t>
            </a:r>
          </a:p>
          <a:p>
            <a:endParaRPr lang="en-US" sz="1800" dirty="0"/>
          </a:p>
        </p:txBody>
      </p:sp>
      <p:sp>
        <p:nvSpPr>
          <p:cNvPr id="3" name="Title 2"/>
          <p:cNvSpPr>
            <a:spLocks noGrp="1"/>
          </p:cNvSpPr>
          <p:nvPr>
            <p:ph type="title"/>
          </p:nvPr>
        </p:nvSpPr>
        <p:spPr/>
        <p:txBody>
          <a:bodyPr/>
          <a:lstStyle/>
          <a:p>
            <a:r>
              <a:rPr lang="en-US" dirty="0" smtClean="0"/>
              <a:t>Replica Placement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39</a:t>
            </a:fld>
            <a:endParaRPr lang="en-US" dirty="0"/>
          </a:p>
        </p:txBody>
      </p:sp>
      <p:pic>
        <p:nvPicPr>
          <p:cNvPr id="7" name="Picture 4"/>
          <p:cNvPicPr>
            <a:picLocks noChangeAspect="1" noChangeArrowheads="1"/>
          </p:cNvPicPr>
          <p:nvPr/>
        </p:nvPicPr>
        <p:blipFill>
          <a:blip r:embed="rId2" cstate="print"/>
          <a:srcRect/>
          <a:stretch>
            <a:fillRect/>
          </a:stretch>
        </p:blipFill>
        <p:spPr bwMode="auto">
          <a:xfrm>
            <a:off x="5334000" y="1828800"/>
            <a:ext cx="3349625" cy="3671888"/>
          </a:xfrm>
          <a:prstGeom prst="rect">
            <a:avLst/>
          </a:prstGeom>
          <a:noFill/>
          <a:ln w="9525">
            <a:noFill/>
            <a:miter lim="800000"/>
            <a:headEnd/>
            <a:tailEnd/>
          </a:ln>
        </p:spPr>
      </p:pic>
    </p:spTree>
    <p:extLst>
      <p:ext uri="{BB962C8B-B14F-4D97-AF65-F5344CB8AC3E}">
        <p14:creationId xmlns="" xmlns:p14="http://schemas.microsoft.com/office/powerpoint/2010/main" val="1032881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lvl="1" indent="0">
              <a:buNone/>
            </a:pPr>
            <a:r>
              <a:rPr lang="en-US" sz="1800" dirty="0" smtClean="0"/>
              <a:t>This chapter will cover the concepts of Big Data, Distributed Computing, and </a:t>
            </a:r>
            <a:r>
              <a:rPr lang="en-US" sz="1800" dirty="0" err="1" smtClean="0"/>
              <a:t>Hadoop</a:t>
            </a:r>
            <a:r>
              <a:rPr lang="en-US" sz="1800" dirty="0" smtClean="0"/>
              <a:t> in detail</a:t>
            </a:r>
            <a:r>
              <a:rPr dirty="0" smtClean="0"/>
              <a:t>.</a:t>
            </a:r>
            <a:endParaRPr lang="en-US" dirty="0"/>
          </a:p>
        </p:txBody>
      </p:sp>
      <p:sp>
        <p:nvSpPr>
          <p:cNvPr id="3" name="Title 2"/>
          <p:cNvSpPr>
            <a:spLocks noGrp="1"/>
          </p:cNvSpPr>
          <p:nvPr>
            <p:ph type="title"/>
          </p:nvPr>
        </p:nvSpPr>
        <p:spPr/>
        <p:txBody>
          <a:bodyPr/>
          <a:lstStyle/>
          <a:p>
            <a:r>
              <a:rPr lang="en-US" dirty="0" smtClean="0"/>
              <a:t>Overview - </a:t>
            </a:r>
            <a:r>
              <a:rPr lang="en-US" dirty="0" err="1" smtClean="0"/>
              <a:t>Hadoop</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defRPr/>
            </a:pPr>
            <a:r>
              <a:rPr lang="en-US" sz="1800" dirty="0" smtClean="0"/>
              <a:t> </a:t>
            </a:r>
            <a:endParaRPr lang="en-US" sz="1800" dirty="0"/>
          </a:p>
          <a:p>
            <a:pPr lvl="1">
              <a:defRPr/>
            </a:pPr>
            <a:r>
              <a:rPr lang="en-US" sz="1800" dirty="0"/>
              <a:t>What is the role of a  </a:t>
            </a:r>
            <a:r>
              <a:rPr lang="en-US" sz="1800" dirty="0" err="1"/>
              <a:t>Namenode</a:t>
            </a:r>
            <a:r>
              <a:rPr lang="en-US" sz="1800" dirty="0"/>
              <a:t> </a:t>
            </a:r>
            <a:r>
              <a:rPr lang="en-US" sz="1800" dirty="0" smtClean="0"/>
              <a:t>?</a:t>
            </a:r>
          </a:p>
          <a:p>
            <a:pPr lvl="1">
              <a:defRPr/>
            </a:pPr>
            <a:r>
              <a:rPr lang="en-US" sz="1800" dirty="0" smtClean="0"/>
              <a:t>What </a:t>
            </a:r>
            <a:r>
              <a:rPr lang="en-US" sz="1800" dirty="0"/>
              <a:t>is the role of a Datanode ?</a:t>
            </a:r>
          </a:p>
          <a:p>
            <a:pPr lvl="1">
              <a:defRPr/>
            </a:pPr>
            <a:r>
              <a:rPr lang="en-US" sz="1800" dirty="0" smtClean="0"/>
              <a:t>How is replication works?</a:t>
            </a:r>
          </a:p>
          <a:p>
            <a:pPr lvl="1">
              <a:defRPr/>
            </a:pPr>
            <a:r>
              <a:rPr lang="en-US" sz="1800" dirty="0" smtClean="0"/>
              <a:t>What is the role of secondary </a:t>
            </a:r>
            <a:r>
              <a:rPr lang="en-US" sz="1800" dirty="0" err="1" smtClean="0"/>
              <a:t>Namenode</a:t>
            </a:r>
            <a:r>
              <a:rPr lang="en-US" sz="1800" dirty="0" smtClean="0"/>
              <a:t> / check-point node?</a:t>
            </a:r>
            <a:endParaRPr lang="en-US" sz="1800" dirty="0"/>
          </a:p>
        </p:txBody>
      </p:sp>
      <p:sp>
        <p:nvSpPr>
          <p:cNvPr id="3" name="Title 2"/>
          <p:cNvSpPr>
            <a:spLocks noGrp="1"/>
          </p:cNvSpPr>
          <p:nvPr>
            <p:ph type="title"/>
          </p:nvPr>
        </p:nvSpPr>
        <p:spPr/>
        <p:txBody>
          <a:bodyPr/>
          <a:lstStyle/>
          <a:p>
            <a:r>
              <a:rPr lang="en-US" dirty="0" smtClean="0"/>
              <a:t>Test Your Understanding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40</a:t>
            </a:fld>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8124825" y="76200"/>
            <a:ext cx="1004888" cy="1055688"/>
          </a:xfrm>
          <a:prstGeom prst="rect">
            <a:avLst/>
          </a:prstGeom>
          <a:noFill/>
          <a:ln w="9525" algn="ctr">
            <a:noFill/>
            <a:miter lim="800000"/>
            <a:headEnd/>
            <a:tailEnd/>
          </a:ln>
        </p:spPr>
      </p:pic>
    </p:spTree>
    <p:extLst>
      <p:ext uri="{BB962C8B-B14F-4D97-AF65-F5344CB8AC3E}">
        <p14:creationId xmlns="" xmlns:p14="http://schemas.microsoft.com/office/powerpoint/2010/main" val="34949463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defRPr/>
            </a:pPr>
            <a:endParaRPr lang="en-US" sz="1800" dirty="0" smtClean="0"/>
          </a:p>
          <a:p>
            <a:pPr lvl="1">
              <a:defRPr/>
            </a:pPr>
            <a:r>
              <a:rPr lang="en-US" sz="1800" dirty="0"/>
              <a:t>HDFS is built around the idea that the most efficient data processing pattern is a write-once, read-many-times </a:t>
            </a:r>
            <a:r>
              <a:rPr lang="en-US" sz="1800" dirty="0" smtClean="0"/>
              <a:t>pattern.</a:t>
            </a:r>
          </a:p>
          <a:p>
            <a:pPr lvl="1">
              <a:defRPr/>
            </a:pPr>
            <a:r>
              <a:rPr lang="en-US" sz="1800" dirty="0" smtClean="0"/>
              <a:t>Hadoop is not meant for real time processing.</a:t>
            </a:r>
          </a:p>
          <a:p>
            <a:pPr lvl="1">
              <a:defRPr/>
            </a:pPr>
            <a:r>
              <a:rPr lang="en-US" sz="1800" dirty="0" smtClean="0"/>
              <a:t>Namenode is the central repository for metadata.</a:t>
            </a:r>
          </a:p>
          <a:p>
            <a:pPr lvl="1">
              <a:defRPr/>
            </a:pPr>
            <a:r>
              <a:rPr lang="en-US" sz="1800" dirty="0" err="1" smtClean="0"/>
              <a:t>Datanodes</a:t>
            </a:r>
            <a:r>
              <a:rPr lang="en-US" sz="1800" dirty="0" smtClean="0"/>
              <a:t> are workhorses of the framework.</a:t>
            </a:r>
          </a:p>
          <a:p>
            <a:pPr lvl="1">
              <a:defRPr/>
            </a:pPr>
            <a:r>
              <a:rPr lang="en-US" sz="1800" dirty="0" smtClean="0"/>
              <a:t>Check point node / secondary name node is used to keep the last version of </a:t>
            </a:r>
            <a:r>
              <a:rPr lang="en-US" sz="1800" dirty="0" err="1" smtClean="0"/>
              <a:t>editlog</a:t>
            </a:r>
            <a:r>
              <a:rPr lang="en-US" sz="1800" dirty="0" smtClean="0"/>
              <a:t> and </a:t>
            </a:r>
            <a:r>
              <a:rPr lang="en-US" sz="1800" dirty="0" err="1" smtClean="0"/>
              <a:t>fsimage</a:t>
            </a:r>
            <a:r>
              <a:rPr lang="en-US" sz="1800" dirty="0" smtClean="0"/>
              <a:t> and get the incremental changes to create a new version and send it back to </a:t>
            </a:r>
            <a:r>
              <a:rPr lang="en-US" sz="1800" dirty="0" err="1" smtClean="0"/>
              <a:t>namenode</a:t>
            </a:r>
            <a:endParaRPr lang="en-US" sz="1800" dirty="0" smtClean="0"/>
          </a:p>
          <a:p>
            <a:pPr lvl="1">
              <a:defRPr/>
            </a:pPr>
            <a:endParaRPr lang="en-US" sz="1800" dirty="0" smtClean="0"/>
          </a:p>
          <a:p>
            <a:pPr lvl="1">
              <a:defRPr/>
            </a:pPr>
            <a:endParaRPr lang="en-US" sz="1800" dirty="0" smtClean="0"/>
          </a:p>
          <a:p>
            <a:pPr lvl="1">
              <a:defRPr/>
            </a:pPr>
            <a:endParaRPr lang="en-US" sz="1800" dirty="0"/>
          </a:p>
          <a:p>
            <a:pPr lvl="1">
              <a:defRPr/>
            </a:pPr>
            <a:endParaRPr lang="en-US" sz="1800" dirty="0"/>
          </a:p>
          <a:p>
            <a:pPr lvl="1">
              <a:defRPr/>
            </a:pPr>
            <a:endParaRPr dirty="0" smtClean="0"/>
          </a:p>
        </p:txBody>
      </p:sp>
      <p:sp>
        <p:nvSpPr>
          <p:cNvPr id="3" name="Title 2"/>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41</a:t>
            </a:fld>
            <a:endParaRPr lang="en-US" dirty="0"/>
          </a:p>
        </p:txBody>
      </p:sp>
    </p:spTree>
    <p:extLst>
      <p:ext uri="{BB962C8B-B14F-4D97-AF65-F5344CB8AC3E}">
        <p14:creationId xmlns="" xmlns:p14="http://schemas.microsoft.com/office/powerpoint/2010/main" val="31691275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a:solidFill>
                  <a:srgbClr val="682252"/>
                </a:solidFill>
                <a:latin typeface="Myriad Pro" pitchFamily="34" charset="0"/>
                <a:cs typeface="Arial" pitchFamily="34" charset="0"/>
              </a:rPr>
              <a:t>Hadoop</a:t>
            </a: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smtClean="0">
                <a:solidFill>
                  <a:schemeClr val="bg1"/>
                </a:solidFill>
                <a:latin typeface="Cambria" pitchFamily="18" charset="0"/>
                <a:ea typeface="+mj-ea"/>
                <a:cs typeface="+mj-cs"/>
              </a:rPr>
              <a:t>Session III – HDFS Deep Dive</a:t>
            </a:r>
            <a:endParaRPr lang="en-US" sz="2400" dirty="0">
              <a:solidFill>
                <a:schemeClr val="bg1"/>
              </a:solidFill>
              <a:latin typeface="Cambria" pitchFamily="18" charset="0"/>
              <a:ea typeface="+mj-ea"/>
              <a:cs typeface="+mj-cs"/>
            </a:endParaRPr>
          </a:p>
        </p:txBody>
      </p:sp>
    </p:spTree>
    <p:extLst>
      <p:ext uri="{BB962C8B-B14F-4D97-AF65-F5344CB8AC3E}">
        <p14:creationId xmlns="" xmlns:p14="http://schemas.microsoft.com/office/powerpoint/2010/main" val="32604582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lvl="1" indent="0">
              <a:buNone/>
            </a:pPr>
            <a:r>
              <a:rPr lang="en-US" dirty="0"/>
              <a:t>This chapter will cover the </a:t>
            </a:r>
            <a:r>
              <a:rPr lang="en-US" dirty="0" smtClean="0"/>
              <a:t>internal working, cluster setup and failure modes in Hadoop.</a:t>
            </a:r>
            <a:endParaRPr lang="en-US" dirty="0"/>
          </a:p>
        </p:txBody>
      </p:sp>
      <p:sp>
        <p:nvSpPr>
          <p:cNvPr id="3" name="Title 2"/>
          <p:cNvSpPr>
            <a:spLocks noGrp="1"/>
          </p:cNvSpPr>
          <p:nvPr>
            <p:ph type="title"/>
          </p:nvPr>
        </p:nvSpPr>
        <p:spPr/>
        <p:txBody>
          <a:bodyPr/>
          <a:lstStyle/>
          <a:p>
            <a:r>
              <a:rPr lang="en-US" dirty="0" smtClean="0"/>
              <a:t>HDFS Deep Dive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43</a:t>
            </a:fld>
            <a:endParaRPr lang="en-US" dirty="0"/>
          </a:p>
        </p:txBody>
      </p:sp>
    </p:spTree>
    <p:extLst>
      <p:ext uri="{BB962C8B-B14F-4D97-AF65-F5344CB8AC3E}">
        <p14:creationId xmlns="" xmlns:p14="http://schemas.microsoft.com/office/powerpoint/2010/main" val="14630634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dirty="0" smtClean="0"/>
              <a:t>After completing this chapter you will be able to:</a:t>
            </a:r>
          </a:p>
          <a:p>
            <a:pPr lvl="1"/>
            <a:r>
              <a:rPr lang="en-US" dirty="0" smtClean="0"/>
              <a:t>Explain the read and write operations in Hadoop</a:t>
            </a:r>
          </a:p>
          <a:p>
            <a:pPr lvl="1"/>
            <a:r>
              <a:rPr lang="en-US" dirty="0" smtClean="0"/>
              <a:t>Setup a single node and multi node Hadoop cluster</a:t>
            </a:r>
          </a:p>
          <a:p>
            <a:pPr lvl="1"/>
            <a:r>
              <a:rPr lang="en-US" dirty="0" smtClean="0"/>
              <a:t>Describe various failure modes and recovery steps</a:t>
            </a:r>
          </a:p>
          <a:p>
            <a:pPr lvl="1"/>
            <a:r>
              <a:rPr lang="en-US" dirty="0" smtClean="0"/>
              <a:t>Describe where Hadoop can not be used</a:t>
            </a:r>
          </a:p>
          <a:p>
            <a:pPr lvl="1"/>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44</a:t>
            </a:fld>
            <a:endParaRPr lang="en-US" dirty="0"/>
          </a:p>
        </p:txBody>
      </p:sp>
    </p:spTree>
    <p:extLst>
      <p:ext uri="{BB962C8B-B14F-4D97-AF65-F5344CB8AC3E}">
        <p14:creationId xmlns="" xmlns:p14="http://schemas.microsoft.com/office/powerpoint/2010/main" val="3110794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reading from HDFS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45</a:t>
            </a:fld>
            <a:endParaRPr lang="en-US" dirty="0"/>
          </a:p>
        </p:txBody>
      </p:sp>
      <p:pic>
        <p:nvPicPr>
          <p:cNvPr id="18434" name="Picture 2" descr="http://bradhedlund.s3.amazonaws.com/2011/hadoop-network-intro/Client-Read-from-HDFS-s.png">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66800" y="1828800"/>
            <a:ext cx="6324600" cy="4883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922100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node reading from HDFS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46</a:t>
            </a:fld>
            <a:endParaRPr lang="en-US" dirty="0"/>
          </a:p>
        </p:txBody>
      </p:sp>
      <p:pic>
        <p:nvPicPr>
          <p:cNvPr id="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8200" y="1676400"/>
            <a:ext cx="7010400" cy="47463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741290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writing to Data node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47</a:t>
            </a:fld>
            <a:endParaRPr lang="en-US" dirty="0"/>
          </a:p>
        </p:txBody>
      </p:sp>
      <p:pic>
        <p:nvPicPr>
          <p:cNvPr id="21506" name="Picture 2" descr="http://bradhedlund.s3.amazonaws.com/2011/hadoop-network-intro/HDFS-Pipleline-Write-Success-s.png">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 y="1905000"/>
            <a:ext cx="6858000" cy="46881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34160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file write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48</a:t>
            </a:fld>
            <a:endParaRPr lang="en-US" dirty="0"/>
          </a:p>
        </p:txBody>
      </p:sp>
      <p:pic>
        <p:nvPicPr>
          <p:cNvPr id="17412" name="Picture 4" descr="http://bradhedlund.s3.amazonaws.com/2011/hadoop-network-intro/Client-Writes-Span-Cluster-s.png">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5800" y="1828800"/>
            <a:ext cx="7696200" cy="44386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659217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 Node Replication</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49</a:t>
            </a:fld>
            <a:endParaRPr lang="en-US" dirty="0"/>
          </a:p>
        </p:txBody>
      </p:sp>
      <p:pic>
        <p:nvPicPr>
          <p:cNvPr id="20482" name="Picture 2" descr="http://bradhedlund.s3.amazonaws.com/2011/hadoop-network-intro/Multi-bock-Replication-Pipeline-s.png">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2000" y="1752600"/>
            <a:ext cx="7391400" cy="49473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17078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t>After completing this chapter you will be able to:</a:t>
            </a:r>
          </a:p>
          <a:p>
            <a:pPr lvl="1"/>
            <a:r>
              <a:rPr lang="en-US" sz="1800" dirty="0" smtClean="0"/>
              <a:t>Describe what is Big Data, Data Sources, Distributed Computing,</a:t>
            </a:r>
          </a:p>
          <a:p>
            <a:pPr lvl="1"/>
            <a:r>
              <a:rPr lang="en-US" sz="1800" dirty="0" smtClean="0"/>
              <a:t>Describe </a:t>
            </a:r>
            <a:r>
              <a:rPr lang="en-US" sz="1800" dirty="0"/>
              <a:t>what is Hadoop</a:t>
            </a:r>
          </a:p>
          <a:p>
            <a:pPr lvl="1"/>
            <a:r>
              <a:rPr lang="en-US" sz="1800" dirty="0"/>
              <a:t>Describe Hadoop components</a:t>
            </a:r>
          </a:p>
          <a:p>
            <a:pPr lvl="1"/>
            <a:r>
              <a:rPr lang="en-US" sz="1800" dirty="0"/>
              <a:t>Describe Hadoop characteristics</a:t>
            </a:r>
          </a:p>
          <a:p>
            <a:pPr marL="457200" lvl="1" indent="0">
              <a:buNone/>
            </a:pPr>
            <a:endParaRPr lang="en-US" sz="1800" dirty="0" smtClean="0"/>
          </a:p>
          <a:p>
            <a:pPr lvl="1"/>
            <a:endParaRPr dirty="0" smtClean="0"/>
          </a:p>
          <a:p>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Hadoop Cluster	</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50</a:t>
            </a:fld>
            <a:endParaRPr lang="en-US" dirty="0"/>
          </a:p>
        </p:txBody>
      </p:sp>
      <p:pic>
        <p:nvPicPr>
          <p:cNvPr id="1163" name="Picture 139" descr="Hadoop Cluster">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200" y="1600200"/>
            <a:ext cx="7162800" cy="45912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061982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dirty="0" smtClean="0"/>
              <a:t>Single Mode </a:t>
            </a:r>
          </a:p>
          <a:p>
            <a:r>
              <a:rPr lang="en-US" dirty="0" err="1" smtClean="0"/>
              <a:t>Psuedo</a:t>
            </a:r>
            <a:r>
              <a:rPr lang="en-US" dirty="0" smtClean="0"/>
              <a:t> Distributed Mode (Connectivity using SSH())</a:t>
            </a:r>
          </a:p>
          <a:p>
            <a:r>
              <a:rPr lang="en-US" dirty="0" smtClean="0"/>
              <a:t>Cluster Setup </a:t>
            </a:r>
          </a:p>
          <a:p>
            <a:pPr lvl="1"/>
            <a:r>
              <a:rPr lang="en-US" dirty="0" err="1" smtClean="0"/>
              <a:t>Namenode</a:t>
            </a:r>
            <a:r>
              <a:rPr lang="en-US" dirty="0" smtClean="0"/>
              <a:t> + </a:t>
            </a:r>
            <a:r>
              <a:rPr lang="en-US" dirty="0" err="1" smtClean="0"/>
              <a:t>JobTracker</a:t>
            </a:r>
            <a:r>
              <a:rPr lang="en-US" dirty="0" smtClean="0"/>
              <a:t> or Name Node – </a:t>
            </a:r>
            <a:r>
              <a:rPr lang="en-US" dirty="0" err="1" smtClean="0"/>
              <a:t>JobTracker</a:t>
            </a:r>
            <a:r>
              <a:rPr lang="en-US" dirty="0" smtClean="0"/>
              <a:t> </a:t>
            </a:r>
            <a:r>
              <a:rPr lang="en-US" dirty="0" err="1" smtClean="0"/>
              <a:t>separatly</a:t>
            </a:r>
            <a:endParaRPr lang="en-US" dirty="0" smtClean="0"/>
          </a:p>
          <a:p>
            <a:pPr lvl="1"/>
            <a:r>
              <a:rPr lang="en-US" dirty="0" smtClean="0"/>
              <a:t>Secondary </a:t>
            </a:r>
            <a:r>
              <a:rPr lang="en-US" dirty="0" err="1" smtClean="0"/>
              <a:t>Namenode</a:t>
            </a:r>
            <a:r>
              <a:rPr lang="en-US" dirty="0" smtClean="0"/>
              <a:t> (Checkpoint node)</a:t>
            </a:r>
          </a:p>
          <a:p>
            <a:pPr lvl="1"/>
            <a:r>
              <a:rPr lang="en-US" smtClean="0"/>
              <a:t>Task Tracker + Data Nodes </a:t>
            </a:r>
            <a:endParaRPr lang="en-US" dirty="0" smtClean="0"/>
          </a:p>
          <a:p>
            <a:pPr lvl="1"/>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err="1" smtClean="0"/>
              <a:t>Hadoop</a:t>
            </a:r>
            <a:r>
              <a:rPr lang="en-US" dirty="0" smtClean="0"/>
              <a:t> Setup - Modes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51</a:t>
            </a:fld>
            <a:endParaRPr lang="en-US" dirty="0"/>
          </a:p>
        </p:txBody>
      </p:sp>
    </p:spTree>
    <p:extLst>
      <p:ext uri="{BB962C8B-B14F-4D97-AF65-F5344CB8AC3E}">
        <p14:creationId xmlns="" xmlns:p14="http://schemas.microsoft.com/office/powerpoint/2010/main" val="16205860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noChangeAspect="1"/>
          </p:cNvGraphicFramePr>
          <p:nvPr>
            <p:ph idx="1"/>
          </p:nvPr>
        </p:nvGraphicFramePr>
        <p:xfrm>
          <a:off x="460375" y="1968500"/>
          <a:ext cx="8221663" cy="4229100"/>
        </p:xfrm>
        <a:graphic>
          <a:graphicData uri="http://schemas.openxmlformats.org/presentationml/2006/ole">
            <p:oleObj spid="_x0000_s2570" name="PBrush" r:id="rId3" imgW="8221223" imgH="4229690" progId="PBrush">
              <p:embed/>
            </p:oleObj>
          </a:graphicData>
        </a:graphic>
      </p:graphicFrame>
      <p:sp>
        <p:nvSpPr>
          <p:cNvPr id="3" name="Title 2"/>
          <p:cNvSpPr>
            <a:spLocks noGrp="1"/>
          </p:cNvSpPr>
          <p:nvPr>
            <p:ph type="title"/>
          </p:nvPr>
        </p:nvSpPr>
        <p:spPr/>
        <p:txBody>
          <a:bodyPr/>
          <a:lstStyle/>
          <a:p>
            <a:r>
              <a:rPr lang="en-US" dirty="0">
                <a:ea typeface="微軟正黑體" pitchFamily="34" charset="-120"/>
              </a:rPr>
              <a:t>Configuration Scripts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52</a:t>
            </a:fld>
            <a:endParaRPr lang="en-US" dirty="0"/>
          </a:p>
        </p:txBody>
      </p:sp>
    </p:spTree>
    <p:extLst>
      <p:ext uri="{BB962C8B-B14F-4D97-AF65-F5344CB8AC3E}">
        <p14:creationId xmlns="" xmlns:p14="http://schemas.microsoft.com/office/powerpoint/2010/main" val="3151597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noChangeAspect="1"/>
          </p:cNvGraphicFramePr>
          <p:nvPr>
            <p:ph idx="1"/>
          </p:nvPr>
        </p:nvGraphicFramePr>
        <p:xfrm>
          <a:off x="228600" y="2055813"/>
          <a:ext cx="8685213" cy="4054475"/>
        </p:xfrm>
        <a:graphic>
          <a:graphicData uri="http://schemas.openxmlformats.org/presentationml/2006/ole">
            <p:oleObj spid="_x0000_s3594" name="PBrush" r:id="rId3" imgW="10914286" imgH="5095238" progId="PBrush">
              <p:embed/>
            </p:oleObj>
          </a:graphicData>
        </a:graphic>
      </p:graphicFrame>
      <p:sp>
        <p:nvSpPr>
          <p:cNvPr id="3" name="Title 2"/>
          <p:cNvSpPr>
            <a:spLocks noGrp="1"/>
          </p:cNvSpPr>
          <p:nvPr>
            <p:ph type="title"/>
          </p:nvPr>
        </p:nvSpPr>
        <p:spPr/>
        <p:txBody>
          <a:bodyPr/>
          <a:lstStyle/>
          <a:p>
            <a:r>
              <a:rPr lang="en-US" dirty="0">
                <a:ea typeface="微軟正黑體" pitchFamily="34" charset="-120"/>
              </a:rPr>
              <a:t>Cluster Administration Scripts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53</a:t>
            </a:fld>
            <a:endParaRPr lang="en-US" dirty="0"/>
          </a:p>
        </p:txBody>
      </p:sp>
    </p:spTree>
    <p:extLst>
      <p:ext uri="{BB962C8B-B14F-4D97-AF65-F5344CB8AC3E}">
        <p14:creationId xmlns="" xmlns:p14="http://schemas.microsoft.com/office/powerpoint/2010/main" val="8128723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noChangeAspect="1"/>
          </p:cNvGraphicFramePr>
          <p:nvPr>
            <p:ph idx="1"/>
            <p:extLst>
              <p:ext uri="{D42A27DB-BD31-4B8C-83A1-F6EECF244321}">
                <p14:modId xmlns="" xmlns:p14="http://schemas.microsoft.com/office/powerpoint/2010/main" val="3106253838"/>
              </p:ext>
            </p:extLst>
          </p:nvPr>
        </p:nvGraphicFramePr>
        <p:xfrm>
          <a:off x="423863" y="2590800"/>
          <a:ext cx="8683625" cy="1709738"/>
        </p:xfrm>
        <a:graphic>
          <a:graphicData uri="http://schemas.openxmlformats.org/presentationml/2006/ole">
            <p:oleObj spid="_x0000_s4618" name="PBrush" r:id="rId3" imgW="9047619" imgH="1781424" progId="PBrush">
              <p:embed/>
            </p:oleObj>
          </a:graphicData>
        </a:graphic>
      </p:graphicFrame>
      <p:sp>
        <p:nvSpPr>
          <p:cNvPr id="3" name="Title 2"/>
          <p:cNvSpPr>
            <a:spLocks noGrp="1"/>
          </p:cNvSpPr>
          <p:nvPr>
            <p:ph type="title"/>
          </p:nvPr>
        </p:nvSpPr>
        <p:spPr/>
        <p:txBody>
          <a:bodyPr/>
          <a:lstStyle/>
          <a:p>
            <a:r>
              <a:rPr lang="en-US" dirty="0">
                <a:ea typeface="微軟正黑體" pitchFamily="34" charset="-120"/>
              </a:rPr>
              <a:t>Cluster Administration Scripts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54</a:t>
            </a:fld>
            <a:endParaRPr lang="en-US" dirty="0"/>
          </a:p>
        </p:txBody>
      </p:sp>
    </p:spTree>
    <p:extLst>
      <p:ext uri="{BB962C8B-B14F-4D97-AF65-F5344CB8AC3E}">
        <p14:creationId xmlns="" xmlns:p14="http://schemas.microsoft.com/office/powerpoint/2010/main" val="20515025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noChangeAspect="1"/>
          </p:cNvGraphicFramePr>
          <p:nvPr>
            <p:ph idx="1"/>
          </p:nvPr>
        </p:nvGraphicFramePr>
        <p:xfrm>
          <a:off x="800100" y="1609725"/>
          <a:ext cx="7543800" cy="4946650"/>
        </p:xfrm>
        <a:graphic>
          <a:graphicData uri="http://schemas.openxmlformats.org/presentationml/2006/ole">
            <p:oleObj spid="_x0000_s5642" name="PBrush" r:id="rId3" imgW="8819048" imgH="5780952" progId="PBrush">
              <p:embed/>
            </p:oleObj>
          </a:graphicData>
        </a:graphic>
      </p:graphicFrame>
      <p:sp>
        <p:nvSpPr>
          <p:cNvPr id="3" name="Title 2"/>
          <p:cNvSpPr>
            <a:spLocks noGrp="1"/>
          </p:cNvSpPr>
          <p:nvPr>
            <p:ph type="title"/>
          </p:nvPr>
        </p:nvSpPr>
        <p:spPr/>
        <p:txBody>
          <a:bodyPr/>
          <a:lstStyle/>
          <a:p>
            <a:r>
              <a:rPr lang="en-US" dirty="0" smtClean="0"/>
              <a:t>Hadoop Environment variables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55</a:t>
            </a:fld>
            <a:endParaRPr lang="en-US" dirty="0"/>
          </a:p>
        </p:txBody>
      </p:sp>
    </p:spTree>
    <p:extLst>
      <p:ext uri="{BB962C8B-B14F-4D97-AF65-F5344CB8AC3E}">
        <p14:creationId xmlns="" xmlns:p14="http://schemas.microsoft.com/office/powerpoint/2010/main" val="33568093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noChangeAspect="1"/>
          </p:cNvGraphicFramePr>
          <p:nvPr>
            <p:ph idx="1"/>
          </p:nvPr>
        </p:nvGraphicFramePr>
        <p:xfrm>
          <a:off x="1196975" y="1609725"/>
          <a:ext cx="6750050" cy="4945063"/>
        </p:xfrm>
        <a:graphic>
          <a:graphicData uri="http://schemas.openxmlformats.org/presentationml/2006/ole">
            <p:oleObj spid="_x0000_s6666" name="Bitmap Image" r:id="rId3" imgW="8790476" imgH="6439799" progId="PBrush">
              <p:embed/>
            </p:oleObj>
          </a:graphicData>
        </a:graphic>
      </p:graphicFrame>
      <p:sp>
        <p:nvSpPr>
          <p:cNvPr id="3" name="Title 2"/>
          <p:cNvSpPr>
            <a:spLocks noGrp="1"/>
          </p:cNvSpPr>
          <p:nvPr>
            <p:ph type="title"/>
          </p:nvPr>
        </p:nvSpPr>
        <p:spPr/>
        <p:txBody>
          <a:bodyPr/>
          <a:lstStyle/>
          <a:p>
            <a:r>
              <a:rPr lang="en-US" dirty="0"/>
              <a:t>Hadoop Environment variables</a:t>
            </a:r>
          </a:p>
        </p:txBody>
      </p:sp>
      <p:sp>
        <p:nvSpPr>
          <p:cNvPr id="4" name="Slide Number Placeholder 3"/>
          <p:cNvSpPr>
            <a:spLocks noGrp="1"/>
          </p:cNvSpPr>
          <p:nvPr>
            <p:ph type="sldNum" sz="quarter" idx="10"/>
          </p:nvPr>
        </p:nvSpPr>
        <p:spPr/>
        <p:txBody>
          <a:bodyPr/>
          <a:lstStyle/>
          <a:p>
            <a:fld id="{47ED8886-DB3B-44F4-9A80-E6A224679F20}" type="slidenum">
              <a:rPr lang="en-US" smtClean="0"/>
              <a:pPr/>
              <a:t>56</a:t>
            </a:fld>
            <a:endParaRPr lang="en-US" dirty="0"/>
          </a:p>
        </p:txBody>
      </p:sp>
    </p:spTree>
    <p:extLst>
      <p:ext uri="{BB962C8B-B14F-4D97-AF65-F5344CB8AC3E}">
        <p14:creationId xmlns="" xmlns:p14="http://schemas.microsoft.com/office/powerpoint/2010/main" val="42287074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noChangeAspect="1"/>
          </p:cNvGraphicFramePr>
          <p:nvPr>
            <p:ph idx="1"/>
          </p:nvPr>
        </p:nvGraphicFramePr>
        <p:xfrm>
          <a:off x="228600" y="2101850"/>
          <a:ext cx="8685213" cy="3962400"/>
        </p:xfrm>
        <a:graphic>
          <a:graphicData uri="http://schemas.openxmlformats.org/presentationml/2006/ole">
            <p:oleObj spid="_x0000_s7690" name="PBrush" r:id="rId3" imgW="8895238" imgH="4057143" progId="PBrush">
              <p:embed/>
            </p:oleObj>
          </a:graphicData>
        </a:graphic>
      </p:graphicFrame>
      <p:sp>
        <p:nvSpPr>
          <p:cNvPr id="3" name="Title 2"/>
          <p:cNvSpPr>
            <a:spLocks noGrp="1"/>
          </p:cNvSpPr>
          <p:nvPr>
            <p:ph type="title"/>
          </p:nvPr>
        </p:nvSpPr>
        <p:spPr/>
        <p:txBody>
          <a:bodyPr/>
          <a:lstStyle/>
          <a:p>
            <a:r>
              <a:rPr lang="en-US" dirty="0" smtClean="0"/>
              <a:t>Default ports used</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57</a:t>
            </a:fld>
            <a:endParaRPr lang="en-US" dirty="0"/>
          </a:p>
        </p:txBody>
      </p:sp>
    </p:spTree>
    <p:extLst>
      <p:ext uri="{BB962C8B-B14F-4D97-AF65-F5344CB8AC3E}">
        <p14:creationId xmlns="" xmlns:p14="http://schemas.microsoft.com/office/powerpoint/2010/main" val="3013659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90000"/>
              </a:lnSpc>
              <a:buClr>
                <a:srgbClr val="6DB33F"/>
              </a:buClr>
              <a:tabLst>
                <a:tab pos="1022350" algn="l"/>
              </a:tabLst>
              <a:defRPr/>
            </a:pPr>
            <a:r>
              <a:rPr lang="en-US" sz="1800" dirty="0"/>
              <a:t> Hadoop Core configuration: The Hadoop Core is configured by two XML files:</a:t>
            </a:r>
          </a:p>
          <a:p>
            <a:pPr marL="228600" lvl="0" indent="-228600">
              <a:lnSpc>
                <a:spcPct val="90000"/>
              </a:lnSpc>
              <a:buClr>
                <a:srgbClr val="6DB33F"/>
              </a:buClr>
              <a:tabLst>
                <a:tab pos="1022350" algn="l"/>
              </a:tabLst>
              <a:defRPr/>
            </a:pPr>
            <a:endParaRPr lang="en-US" sz="1800" dirty="0"/>
          </a:p>
          <a:p>
            <a:pPr marL="571500" lvl="1" indent="-228600">
              <a:lnSpc>
                <a:spcPct val="90000"/>
              </a:lnSpc>
              <a:buClr>
                <a:schemeClr val="bg2"/>
              </a:buClr>
              <a:buFont typeface="Wingdings" charset="2"/>
              <a:buChar char="§"/>
              <a:tabLst>
                <a:tab pos="1022350" algn="l"/>
              </a:tabLst>
              <a:defRPr/>
            </a:pPr>
            <a:r>
              <a:rPr lang="en-US" sz="1800" b="1" dirty="0"/>
              <a:t>H</a:t>
            </a:r>
            <a:r>
              <a:rPr lang="en-US" sz="1800" b="1" dirty="0" smtClean="0"/>
              <a:t>adoop-default.xml</a:t>
            </a:r>
            <a:r>
              <a:rPr lang="en-US" sz="1800" dirty="0" smtClean="0"/>
              <a:t> </a:t>
            </a:r>
            <a:r>
              <a:rPr lang="en-US" sz="1800" dirty="0"/>
              <a:t>provides </a:t>
            </a:r>
            <a:r>
              <a:rPr lang="en-US" sz="1800" dirty="0" smtClean="0"/>
              <a:t>reasonable defaults </a:t>
            </a:r>
            <a:r>
              <a:rPr lang="en-US" sz="1800" dirty="0"/>
              <a:t>and comes with the Hadoop distribution. </a:t>
            </a:r>
            <a:r>
              <a:rPr lang="en-US" sz="1800" dirty="0" smtClean="0"/>
              <a:t>(The </a:t>
            </a:r>
            <a:r>
              <a:rPr lang="en-US" sz="1800" dirty="0"/>
              <a:t>configuration provided by </a:t>
            </a:r>
            <a:r>
              <a:rPr lang="en-US" sz="1800" dirty="0" smtClean="0"/>
              <a:t>this default </a:t>
            </a:r>
            <a:r>
              <a:rPr lang="en-US" sz="1800" dirty="0"/>
              <a:t>file is suitable for a single machine </a:t>
            </a:r>
            <a:r>
              <a:rPr lang="en-US" sz="1800" dirty="0" smtClean="0"/>
              <a:t>instance).</a:t>
            </a:r>
            <a:endParaRPr lang="en-US" sz="1800" dirty="0"/>
          </a:p>
          <a:p>
            <a:pPr marL="571500" lvl="1" indent="-228600">
              <a:lnSpc>
                <a:spcPct val="90000"/>
              </a:lnSpc>
              <a:buClr>
                <a:schemeClr val="bg2"/>
              </a:buClr>
              <a:tabLst>
                <a:tab pos="1022350" algn="l"/>
              </a:tabLst>
              <a:defRPr/>
            </a:pPr>
            <a:endParaRPr lang="en-US" sz="1800" dirty="0"/>
          </a:p>
          <a:p>
            <a:pPr marL="571500" lvl="1" indent="-228600">
              <a:lnSpc>
                <a:spcPct val="90000"/>
              </a:lnSpc>
              <a:buClr>
                <a:schemeClr val="bg2"/>
              </a:buClr>
              <a:buFont typeface="Arial" pitchFamily="34" charset="0"/>
              <a:buChar char="•"/>
              <a:tabLst>
                <a:tab pos="1022350" algn="l"/>
              </a:tabLst>
              <a:defRPr/>
            </a:pPr>
            <a:r>
              <a:rPr lang="en-US" sz="1800" b="1" dirty="0"/>
              <a:t>Hadoop-site.xml</a:t>
            </a:r>
            <a:r>
              <a:rPr lang="en-US" sz="1800" dirty="0"/>
              <a:t> is where cluster-specific information is specified by the cluster administrator.</a:t>
            </a:r>
          </a:p>
        </p:txBody>
      </p:sp>
      <p:sp>
        <p:nvSpPr>
          <p:cNvPr id="3" name="Title 2"/>
          <p:cNvSpPr>
            <a:spLocks noGrp="1"/>
          </p:cNvSpPr>
          <p:nvPr>
            <p:ph type="title"/>
          </p:nvPr>
        </p:nvSpPr>
        <p:spPr/>
        <p:txBody>
          <a:bodyPr/>
          <a:lstStyle/>
          <a:p>
            <a:r>
              <a:rPr lang="en-US" dirty="0">
                <a:ea typeface="微軟正黑體" pitchFamily="34" charset="-120"/>
              </a:rPr>
              <a:t>Hadoop Core </a:t>
            </a:r>
            <a:r>
              <a:rPr lang="en-US" dirty="0" smtClean="0">
                <a:ea typeface="微軟正黑體" pitchFamily="34" charset="-120"/>
              </a:rPr>
              <a:t>configuration</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58</a:t>
            </a:fld>
            <a:endParaRPr lang="en-US" dirty="0"/>
          </a:p>
        </p:txBody>
      </p:sp>
    </p:spTree>
    <p:extLst>
      <p:ext uri="{BB962C8B-B14F-4D97-AF65-F5344CB8AC3E}">
        <p14:creationId xmlns="" xmlns:p14="http://schemas.microsoft.com/office/powerpoint/2010/main" val="21122549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buClr>
                <a:srgbClr val="6DB33F"/>
              </a:buClr>
              <a:tabLst>
                <a:tab pos="1022350" algn="l"/>
              </a:tabLst>
              <a:defRPr/>
            </a:pPr>
            <a:r>
              <a:rPr lang="en-US" sz="1800" dirty="0"/>
              <a:t>Slaves and masters</a:t>
            </a:r>
            <a:r>
              <a:rPr lang="en-US" sz="1800" dirty="0" smtClean="0"/>
              <a:t>: Two </a:t>
            </a:r>
            <a:r>
              <a:rPr lang="en-US" sz="1800" dirty="0"/>
              <a:t>files are used by the startup and shutdown commands.</a:t>
            </a:r>
          </a:p>
          <a:p>
            <a:pPr marL="228600" lvl="0" indent="-228600">
              <a:buClr>
                <a:srgbClr val="6DB33F"/>
              </a:buClr>
              <a:tabLst>
                <a:tab pos="1022350" algn="l"/>
              </a:tabLst>
              <a:defRPr/>
            </a:pPr>
            <a:endParaRPr lang="en-US" sz="1800" dirty="0"/>
          </a:p>
          <a:p>
            <a:pPr marL="228600" lvl="0" indent="-228600">
              <a:buClr>
                <a:srgbClr val="6DB33F"/>
              </a:buClr>
              <a:tabLst>
                <a:tab pos="1022350" algn="l"/>
              </a:tabLst>
              <a:defRPr/>
            </a:pPr>
            <a:r>
              <a:rPr lang="en-US" sz="1800" dirty="0"/>
              <a:t>The slaves file contains a list of hosts, one per line, that are to host </a:t>
            </a:r>
            <a:r>
              <a:rPr lang="en-US" sz="1800" dirty="0" err="1"/>
              <a:t>DataNode</a:t>
            </a:r>
            <a:r>
              <a:rPr lang="en-US" sz="1800" dirty="0"/>
              <a:t> and </a:t>
            </a:r>
            <a:r>
              <a:rPr lang="en-US" sz="1800" dirty="0" err="1"/>
              <a:t>TaskTracker</a:t>
            </a:r>
            <a:r>
              <a:rPr lang="en-US" sz="1800" dirty="0"/>
              <a:t> servers. </a:t>
            </a:r>
            <a:endParaRPr lang="en-US" sz="1800" dirty="0" smtClean="0"/>
          </a:p>
          <a:p>
            <a:pPr marL="228600" lvl="0" indent="-228600">
              <a:buClr>
                <a:srgbClr val="6DB33F"/>
              </a:buClr>
              <a:tabLst>
                <a:tab pos="1022350" algn="l"/>
              </a:tabLst>
              <a:defRPr/>
            </a:pPr>
            <a:endParaRPr lang="en-US" sz="1800" dirty="0"/>
          </a:p>
          <a:p>
            <a:pPr marL="228600" lvl="0" indent="-228600">
              <a:buClr>
                <a:srgbClr val="6DB33F"/>
              </a:buClr>
              <a:tabLst>
                <a:tab pos="1022350" algn="l"/>
              </a:tabLst>
              <a:defRPr/>
            </a:pPr>
            <a:r>
              <a:rPr lang="en-US" sz="1800" dirty="0" smtClean="0"/>
              <a:t>The </a:t>
            </a:r>
            <a:r>
              <a:rPr lang="en-US" sz="1800" dirty="0"/>
              <a:t>masters file contains a list of </a:t>
            </a:r>
            <a:r>
              <a:rPr lang="en-US" sz="1800" dirty="0" err="1"/>
              <a:t>hosts,one</a:t>
            </a:r>
            <a:r>
              <a:rPr lang="en-US" sz="1800" dirty="0"/>
              <a:t> per line, that are to host secondary </a:t>
            </a:r>
            <a:r>
              <a:rPr lang="en-US" sz="1800" dirty="0" err="1"/>
              <a:t>NameNode</a:t>
            </a:r>
            <a:r>
              <a:rPr lang="en-US" sz="1800" dirty="0"/>
              <a:t> servers</a:t>
            </a:r>
          </a:p>
        </p:txBody>
      </p:sp>
      <p:sp>
        <p:nvSpPr>
          <p:cNvPr id="3" name="Title 2"/>
          <p:cNvSpPr>
            <a:spLocks noGrp="1"/>
          </p:cNvSpPr>
          <p:nvPr>
            <p:ph type="title"/>
          </p:nvPr>
        </p:nvSpPr>
        <p:spPr/>
        <p:txBody>
          <a:bodyPr/>
          <a:lstStyle/>
          <a:p>
            <a:r>
              <a:rPr lang="en-US" dirty="0">
                <a:ea typeface="微軟正黑體" pitchFamily="34" charset="-120"/>
              </a:rPr>
              <a:t>Slaves and masters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59</a:t>
            </a:fld>
            <a:endParaRPr lang="en-US" dirty="0"/>
          </a:p>
        </p:txBody>
      </p:sp>
    </p:spTree>
    <p:extLst>
      <p:ext uri="{BB962C8B-B14F-4D97-AF65-F5344CB8AC3E}">
        <p14:creationId xmlns="" xmlns:p14="http://schemas.microsoft.com/office/powerpoint/2010/main" val="22434848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Data  </a:t>
            </a:r>
          </a:p>
          <a:p>
            <a:pPr lvl="1"/>
            <a:r>
              <a:rPr lang="en-US" dirty="0" smtClean="0"/>
              <a:t>Lowest level of abstraction to derive information and knowledge</a:t>
            </a:r>
          </a:p>
          <a:p>
            <a:r>
              <a:rPr lang="en-US" dirty="0" smtClean="0"/>
              <a:t>Big Data</a:t>
            </a:r>
          </a:p>
          <a:p>
            <a:pPr lvl="1"/>
            <a:r>
              <a:rPr lang="en-US" dirty="0" smtClean="0"/>
              <a:t>Volume, Velocity, Variety (Multi structured), Complexity</a:t>
            </a:r>
          </a:p>
          <a:p>
            <a:pPr marL="457200" lvl="1" indent="0">
              <a:buNone/>
            </a:pPr>
            <a:endParaRPr lang="en-US" dirty="0" smtClean="0"/>
          </a:p>
          <a:p>
            <a:pPr marL="457200" lvl="1" indent="0">
              <a:buNone/>
            </a:pPr>
            <a:r>
              <a:rPr lang="en-US" dirty="0">
                <a:solidFill>
                  <a:srgbClr val="00B050"/>
                </a:solidFill>
              </a:rPr>
              <a:t>“The ‘digital universe’ – will grow to 2.7 </a:t>
            </a:r>
            <a:r>
              <a:rPr lang="en-US" dirty="0" err="1">
                <a:solidFill>
                  <a:srgbClr val="00B050"/>
                </a:solidFill>
              </a:rPr>
              <a:t>zettabytes</a:t>
            </a:r>
            <a:r>
              <a:rPr lang="en-US" dirty="0">
                <a:solidFill>
                  <a:srgbClr val="00B050"/>
                </a:solidFill>
              </a:rPr>
              <a:t> in 2012, … data volume will reach 35 </a:t>
            </a:r>
            <a:r>
              <a:rPr lang="en-US" dirty="0" err="1">
                <a:solidFill>
                  <a:srgbClr val="00B050"/>
                </a:solidFill>
              </a:rPr>
              <a:t>zettabytes</a:t>
            </a:r>
            <a:r>
              <a:rPr lang="en-US" dirty="0">
                <a:solidFill>
                  <a:srgbClr val="00B050"/>
                </a:solidFill>
              </a:rPr>
              <a:t> by 2020.” — IDC </a:t>
            </a:r>
            <a:endParaRPr lang="en-US" dirty="0" smtClean="0">
              <a:solidFill>
                <a:srgbClr val="00B050"/>
              </a:solidFill>
            </a:endParaRPr>
          </a:p>
        </p:txBody>
      </p:sp>
      <p:sp>
        <p:nvSpPr>
          <p:cNvPr id="3" name="Title 2"/>
          <p:cNvSpPr>
            <a:spLocks noGrp="1"/>
          </p:cNvSpPr>
          <p:nvPr>
            <p:ph type="title"/>
          </p:nvPr>
        </p:nvSpPr>
        <p:spPr/>
        <p:txBody>
          <a:bodyPr/>
          <a:lstStyle/>
          <a:p>
            <a:r>
              <a:rPr lang="en-US" dirty="0" smtClean="0"/>
              <a:t>Data</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a:t>
            </a:fld>
            <a:endParaRPr lang="en-US" dirty="0"/>
          </a:p>
        </p:txBody>
      </p:sp>
    </p:spTree>
    <p:extLst>
      <p:ext uri="{BB962C8B-B14F-4D97-AF65-F5344CB8AC3E}">
        <p14:creationId xmlns="" xmlns:p14="http://schemas.microsoft.com/office/powerpoint/2010/main" val="18199103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fontAlgn="auto">
              <a:spcAft>
                <a:spcPts val="0"/>
              </a:spcAft>
              <a:buClr>
                <a:srgbClr val="6DB33F"/>
              </a:buClr>
              <a:tabLst>
                <a:tab pos="1022350" algn="l"/>
              </a:tabLst>
              <a:defRPr/>
            </a:pPr>
            <a:r>
              <a:rPr lang="en-US" sz="1800" dirty="0"/>
              <a:t>Per-process runtime environment: The </a:t>
            </a:r>
            <a:r>
              <a:rPr lang="en-US" sz="1800" dirty="0" smtClean="0"/>
              <a:t>file hadoop-env.sh </a:t>
            </a:r>
            <a:r>
              <a:rPr lang="en-US" sz="1800" dirty="0"/>
              <a:t>is responsible for tailoring the per-process environment. In particular, it includes the JAVA_HOME variable , which provides the JVM installation location. </a:t>
            </a:r>
          </a:p>
          <a:p>
            <a:pPr marL="0" lvl="0" indent="0" fontAlgn="auto">
              <a:spcAft>
                <a:spcPts val="0"/>
              </a:spcAft>
              <a:buClr>
                <a:srgbClr val="6DB33F"/>
              </a:buClr>
              <a:buNone/>
              <a:tabLst>
                <a:tab pos="1022350" algn="l"/>
              </a:tabLst>
              <a:defRPr/>
            </a:pPr>
            <a:r>
              <a:rPr lang="en-US" sz="1800" dirty="0"/>
              <a:t>	</a:t>
            </a:r>
          </a:p>
          <a:p>
            <a:pPr marL="228600" lvl="0" indent="-228600" fontAlgn="auto">
              <a:spcAft>
                <a:spcPts val="0"/>
              </a:spcAft>
              <a:buClr>
                <a:srgbClr val="6DB33F"/>
              </a:buClr>
              <a:tabLst>
                <a:tab pos="1022350" algn="l"/>
              </a:tabLst>
              <a:defRPr/>
            </a:pPr>
            <a:r>
              <a:rPr lang="en-US" sz="1800" dirty="0" smtClean="0"/>
              <a:t>This </a:t>
            </a:r>
            <a:r>
              <a:rPr lang="en-US" sz="1800" dirty="0"/>
              <a:t>file also offers a way to provide custom parameters for each of the servers. Hadoop-env.sh is sourced by all of the Hadoop Core scripts provided in the </a:t>
            </a:r>
            <a:r>
              <a:rPr lang="en-US" sz="1800" dirty="0" err="1"/>
              <a:t>conf</a:t>
            </a:r>
            <a:r>
              <a:rPr lang="en-US" sz="1800" dirty="0"/>
              <a:t> directory of the installation</a:t>
            </a:r>
          </a:p>
        </p:txBody>
      </p:sp>
      <p:sp>
        <p:nvSpPr>
          <p:cNvPr id="3" name="Title 2"/>
          <p:cNvSpPr>
            <a:spLocks noGrp="1"/>
          </p:cNvSpPr>
          <p:nvPr>
            <p:ph type="title"/>
          </p:nvPr>
        </p:nvSpPr>
        <p:spPr/>
        <p:txBody>
          <a:bodyPr/>
          <a:lstStyle/>
          <a:p>
            <a:r>
              <a:rPr lang="en-US" dirty="0">
                <a:ea typeface="微軟正黑體" pitchFamily="34" charset="-120"/>
              </a:rPr>
              <a:t>Per-process runtime </a:t>
            </a:r>
            <a:r>
              <a:rPr lang="en-US" dirty="0" smtClean="0">
                <a:ea typeface="微軟正黑體" pitchFamily="34" charset="-120"/>
              </a:rPr>
              <a:t>environment</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60</a:t>
            </a:fld>
            <a:endParaRPr lang="en-US" dirty="0"/>
          </a:p>
        </p:txBody>
      </p:sp>
    </p:spTree>
    <p:extLst>
      <p:ext uri="{BB962C8B-B14F-4D97-AF65-F5344CB8AC3E}">
        <p14:creationId xmlns="" xmlns:p14="http://schemas.microsoft.com/office/powerpoint/2010/main" val="24075374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buClr>
                <a:srgbClr val="6DB33F"/>
              </a:buClr>
              <a:tabLst>
                <a:tab pos="1022350" algn="l"/>
              </a:tabLst>
              <a:defRPr/>
            </a:pPr>
            <a:r>
              <a:rPr lang="en-US" sz="1800" dirty="0"/>
              <a:t>Hadoop Core may be configured to report detailed information about the activities on the cluster</a:t>
            </a:r>
          </a:p>
          <a:p>
            <a:pPr marL="228600" lvl="0" indent="-228600">
              <a:buClr>
                <a:srgbClr val="6DB33F"/>
              </a:buClr>
              <a:tabLst>
                <a:tab pos="1022350" algn="l"/>
              </a:tabLst>
              <a:defRPr/>
            </a:pPr>
            <a:r>
              <a:rPr lang="en-US" sz="1800" dirty="0" smtClean="0"/>
              <a:t>The </a:t>
            </a:r>
            <a:r>
              <a:rPr lang="en-US" sz="1800" dirty="0"/>
              <a:t>file </a:t>
            </a:r>
            <a:r>
              <a:rPr lang="en-US" sz="1800" dirty="0" err="1"/>
              <a:t>hadoop-metrics.properties</a:t>
            </a:r>
            <a:r>
              <a:rPr lang="en-US" sz="1800" dirty="0"/>
              <a:t> controls the reporting. The default is to not report</a:t>
            </a:r>
            <a:r>
              <a:rPr lang="en-US" sz="2800" kern="0" dirty="0">
                <a:ea typeface="微軟正黑體" pitchFamily="34" charset="-120"/>
                <a:cs typeface="ＭＳ Ｐゴシック" charset="-128"/>
              </a:rPr>
              <a:t>.</a:t>
            </a:r>
          </a:p>
          <a:p>
            <a:endParaRPr lang="en-US" dirty="0"/>
          </a:p>
        </p:txBody>
      </p:sp>
      <p:sp>
        <p:nvSpPr>
          <p:cNvPr id="3" name="Title 2"/>
          <p:cNvSpPr>
            <a:spLocks noGrp="1"/>
          </p:cNvSpPr>
          <p:nvPr>
            <p:ph type="title"/>
          </p:nvPr>
        </p:nvSpPr>
        <p:spPr/>
        <p:txBody>
          <a:bodyPr/>
          <a:lstStyle/>
          <a:p>
            <a:r>
              <a:rPr lang="en-US" dirty="0">
                <a:ea typeface="微軟正黑體" pitchFamily="34" charset="-120"/>
              </a:rPr>
              <a:t>Reporting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61</a:t>
            </a:fld>
            <a:endParaRPr lang="en-US" dirty="0"/>
          </a:p>
        </p:txBody>
      </p:sp>
    </p:spTree>
    <p:extLst>
      <p:ext uri="{BB962C8B-B14F-4D97-AF65-F5344CB8AC3E}">
        <p14:creationId xmlns="" xmlns:p14="http://schemas.microsoft.com/office/powerpoint/2010/main" val="33197177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90000"/>
              </a:lnSpc>
              <a:buClr>
                <a:srgbClr val="6DB33F"/>
              </a:buClr>
              <a:buNone/>
              <a:tabLst>
                <a:tab pos="1022350" algn="l"/>
              </a:tabLst>
              <a:defRPr/>
            </a:pPr>
            <a:r>
              <a:rPr lang="en-US" sz="1800" dirty="0"/>
              <a:t>The hadoop-default.xml file defines more than 150 parameters, divided into six groups:</a:t>
            </a:r>
          </a:p>
          <a:p>
            <a:pPr marL="228600" lvl="0" indent="-228600">
              <a:lnSpc>
                <a:spcPct val="90000"/>
              </a:lnSpc>
              <a:buClr>
                <a:srgbClr val="6DB33F"/>
              </a:buClr>
              <a:buNone/>
              <a:tabLst>
                <a:tab pos="1022350" algn="l"/>
              </a:tabLst>
              <a:defRPr/>
            </a:pPr>
            <a:endParaRPr lang="en-US" sz="1800" dirty="0"/>
          </a:p>
          <a:p>
            <a:pPr marL="571500" lvl="1" indent="-228600">
              <a:lnSpc>
                <a:spcPct val="90000"/>
              </a:lnSpc>
              <a:buClr>
                <a:schemeClr val="bg2"/>
              </a:buClr>
              <a:buFont typeface="Wingdings" charset="2"/>
              <a:buChar char="§"/>
              <a:tabLst>
                <a:tab pos="1022350" algn="l"/>
              </a:tabLst>
              <a:defRPr/>
            </a:pPr>
            <a:r>
              <a:rPr lang="en-US" sz="1800" dirty="0"/>
              <a:t>Global properties</a:t>
            </a:r>
          </a:p>
          <a:p>
            <a:pPr marL="571500" lvl="1" indent="-228600">
              <a:lnSpc>
                <a:spcPct val="90000"/>
              </a:lnSpc>
              <a:buClr>
                <a:schemeClr val="bg2"/>
              </a:buClr>
              <a:tabLst>
                <a:tab pos="1022350" algn="l"/>
              </a:tabLst>
              <a:defRPr/>
            </a:pPr>
            <a:endParaRPr lang="en-US" sz="1800" dirty="0"/>
          </a:p>
          <a:p>
            <a:pPr marL="571500" lvl="1" indent="-228600">
              <a:lnSpc>
                <a:spcPct val="90000"/>
              </a:lnSpc>
              <a:buClr>
                <a:schemeClr val="bg2"/>
              </a:buClr>
              <a:buFont typeface="Wingdings" charset="2"/>
              <a:buChar char="§"/>
              <a:tabLst>
                <a:tab pos="1022350" algn="l"/>
              </a:tabLst>
              <a:defRPr/>
            </a:pPr>
            <a:r>
              <a:rPr lang="en-US" sz="1800" dirty="0"/>
              <a:t>Logging Properties</a:t>
            </a:r>
          </a:p>
          <a:p>
            <a:pPr marL="571500" lvl="1" indent="-228600">
              <a:lnSpc>
                <a:spcPct val="90000"/>
              </a:lnSpc>
              <a:buClr>
                <a:schemeClr val="bg2"/>
              </a:buClr>
              <a:tabLst>
                <a:tab pos="1022350" algn="l"/>
              </a:tabLst>
              <a:defRPr/>
            </a:pPr>
            <a:endParaRPr lang="en-US" sz="1800" dirty="0"/>
          </a:p>
          <a:p>
            <a:pPr marL="571500" lvl="1" indent="-228600">
              <a:lnSpc>
                <a:spcPct val="90000"/>
              </a:lnSpc>
              <a:buClr>
                <a:schemeClr val="bg2"/>
              </a:buClr>
              <a:buFont typeface="Wingdings" charset="2"/>
              <a:buChar char="§"/>
              <a:tabLst>
                <a:tab pos="1022350" algn="l"/>
              </a:tabLst>
              <a:defRPr/>
            </a:pPr>
            <a:r>
              <a:rPr lang="en-US" sz="1800" dirty="0"/>
              <a:t>I/O Properties</a:t>
            </a:r>
            <a:br>
              <a:rPr lang="en-US" sz="1800" dirty="0"/>
            </a:br>
            <a:r>
              <a:rPr lang="en-US" sz="1800" dirty="0"/>
              <a:t>File System properties</a:t>
            </a:r>
          </a:p>
          <a:p>
            <a:pPr marL="571500" lvl="1" indent="-228600">
              <a:lnSpc>
                <a:spcPct val="90000"/>
              </a:lnSpc>
              <a:buClr>
                <a:schemeClr val="bg2"/>
              </a:buClr>
              <a:tabLst>
                <a:tab pos="1022350" algn="l"/>
              </a:tabLst>
              <a:defRPr/>
            </a:pPr>
            <a:endParaRPr lang="en-US" sz="1800" dirty="0"/>
          </a:p>
          <a:p>
            <a:pPr marL="571500" lvl="1" indent="-228600">
              <a:lnSpc>
                <a:spcPct val="90000"/>
              </a:lnSpc>
              <a:buClr>
                <a:schemeClr val="bg2"/>
              </a:buClr>
              <a:buFont typeface="Wingdings" charset="2"/>
              <a:buChar char="§"/>
              <a:tabLst>
                <a:tab pos="1022350" algn="l"/>
              </a:tabLst>
              <a:defRPr/>
            </a:pPr>
            <a:r>
              <a:rPr lang="en-US" sz="1800" dirty="0"/>
              <a:t>Mapreduce Properties</a:t>
            </a:r>
          </a:p>
          <a:p>
            <a:pPr marL="571500" lvl="1" indent="-228600">
              <a:lnSpc>
                <a:spcPct val="90000"/>
              </a:lnSpc>
              <a:buClr>
                <a:schemeClr val="bg2"/>
              </a:buClr>
              <a:tabLst>
                <a:tab pos="1022350" algn="l"/>
              </a:tabLst>
              <a:defRPr/>
            </a:pPr>
            <a:endParaRPr lang="en-US" sz="1800" dirty="0"/>
          </a:p>
          <a:p>
            <a:pPr marL="571500" lvl="1" indent="-228600">
              <a:lnSpc>
                <a:spcPct val="90000"/>
              </a:lnSpc>
              <a:buClr>
                <a:schemeClr val="bg2"/>
              </a:buClr>
              <a:buFont typeface="Wingdings" charset="2"/>
              <a:buChar char="§"/>
              <a:tabLst>
                <a:tab pos="1022350" algn="l"/>
              </a:tabLst>
              <a:defRPr/>
            </a:pPr>
            <a:r>
              <a:rPr lang="en-US" sz="1800" dirty="0"/>
              <a:t>IPC properties</a:t>
            </a:r>
          </a:p>
        </p:txBody>
      </p:sp>
      <p:sp>
        <p:nvSpPr>
          <p:cNvPr id="3" name="Title 2"/>
          <p:cNvSpPr>
            <a:spLocks noGrp="1"/>
          </p:cNvSpPr>
          <p:nvPr>
            <p:ph type="title"/>
          </p:nvPr>
        </p:nvSpPr>
        <p:spPr/>
        <p:txBody>
          <a:bodyPr/>
          <a:lstStyle/>
          <a:p>
            <a:r>
              <a:rPr lang="en-US" dirty="0">
                <a:ea typeface="微軟正黑體" pitchFamily="34" charset="-120"/>
              </a:rPr>
              <a:t>Hadoop Core Server </a:t>
            </a:r>
            <a:r>
              <a:rPr lang="en-US" dirty="0" smtClean="0">
                <a:ea typeface="微軟正黑體" pitchFamily="34" charset="-120"/>
              </a:rPr>
              <a:t>Configuration</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62</a:t>
            </a:fld>
            <a:endParaRPr lang="en-US" dirty="0"/>
          </a:p>
        </p:txBody>
      </p:sp>
    </p:spTree>
    <p:extLst>
      <p:ext uri="{BB962C8B-B14F-4D97-AF65-F5344CB8AC3E}">
        <p14:creationId xmlns="" xmlns:p14="http://schemas.microsoft.com/office/powerpoint/2010/main" val="17853907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80000"/>
              </a:lnSpc>
              <a:buClr>
                <a:srgbClr val="6DB33F"/>
              </a:buClr>
              <a:tabLst>
                <a:tab pos="1022350" algn="l"/>
              </a:tabLst>
              <a:defRPr/>
            </a:pPr>
            <a:r>
              <a:rPr lang="en-US" sz="1800" b="1" dirty="0"/>
              <a:t>fs.defult.name </a:t>
            </a:r>
            <a:r>
              <a:rPr lang="en-US" sz="1800" dirty="0" smtClean="0"/>
              <a:t>– </a:t>
            </a:r>
            <a:r>
              <a:rPr lang="en-US" sz="1800" dirty="0"/>
              <a:t>If it is not configured, there is no shared file system. The URI specified here informs the Hadoop Core framework of the default file system. The default value is file:///, which instructs the framework to use the local file system.</a:t>
            </a:r>
          </a:p>
          <a:p>
            <a:pPr marL="228600" lvl="0" indent="-228600">
              <a:lnSpc>
                <a:spcPct val="80000"/>
              </a:lnSpc>
              <a:buClr>
                <a:srgbClr val="6DB33F"/>
              </a:buClr>
              <a:tabLst>
                <a:tab pos="1022350" algn="l"/>
              </a:tabLst>
              <a:defRPr/>
            </a:pPr>
            <a:endParaRPr lang="en-US" sz="1800" dirty="0"/>
          </a:p>
          <a:p>
            <a:pPr marL="228600" lvl="0" indent="-228600">
              <a:lnSpc>
                <a:spcPct val="80000"/>
              </a:lnSpc>
              <a:buClr>
                <a:srgbClr val="6DB33F"/>
              </a:buClr>
              <a:tabLst>
                <a:tab pos="1022350" algn="l"/>
              </a:tabLst>
              <a:defRPr/>
            </a:pPr>
            <a:r>
              <a:rPr lang="en-US" sz="1800" b="1" dirty="0" err="1"/>
              <a:t>hadoop.tmp.dir</a:t>
            </a:r>
            <a:r>
              <a:rPr lang="en-US" sz="1800" dirty="0"/>
              <a:t> – If it is not configured, data loss will occur. It informs the framework of the directory to use for all Hadoop Core server data storage.</a:t>
            </a:r>
          </a:p>
          <a:p>
            <a:pPr marL="228600" lvl="0" indent="-228600">
              <a:lnSpc>
                <a:spcPct val="80000"/>
              </a:lnSpc>
              <a:buClr>
                <a:srgbClr val="6DB33F"/>
              </a:buClr>
              <a:tabLst>
                <a:tab pos="1022350" algn="l"/>
              </a:tabLst>
              <a:defRPr/>
            </a:pPr>
            <a:endParaRPr lang="en-US" sz="1800" dirty="0"/>
          </a:p>
          <a:p>
            <a:pPr marL="228600" lvl="0" indent="-228600">
              <a:lnSpc>
                <a:spcPct val="80000"/>
              </a:lnSpc>
              <a:buClr>
                <a:srgbClr val="6DB33F"/>
              </a:buClr>
              <a:tabLst>
                <a:tab pos="1022350" algn="l"/>
              </a:tabLst>
              <a:defRPr/>
            </a:pPr>
            <a:endParaRPr lang="en-US" sz="1800" dirty="0"/>
          </a:p>
          <a:p>
            <a:pPr marL="228600" lvl="0" indent="-228600">
              <a:lnSpc>
                <a:spcPct val="80000"/>
              </a:lnSpc>
              <a:buClr>
                <a:srgbClr val="6DB33F"/>
              </a:buClr>
              <a:tabLst>
                <a:tab pos="1022350" algn="l"/>
              </a:tabLst>
              <a:defRPr/>
            </a:pPr>
            <a:r>
              <a:rPr lang="en-US" sz="1800" b="1" dirty="0" err="1"/>
              <a:t>mapred.job.tracker</a:t>
            </a:r>
            <a:r>
              <a:rPr lang="en-US" sz="1800" dirty="0"/>
              <a:t> - The </a:t>
            </a:r>
            <a:r>
              <a:rPr lang="en-US" sz="1800" dirty="0" err="1"/>
              <a:t>mapred.job.tracker</a:t>
            </a:r>
            <a:r>
              <a:rPr lang="en-US" sz="1800" dirty="0"/>
              <a:t> parameter is critical to configure. If it is not configured, only a single machine will be used for task execution The URI specified in this parameter informs the Hadoop Core framework of the </a:t>
            </a:r>
            <a:r>
              <a:rPr lang="en-US" sz="1800" dirty="0" err="1"/>
              <a:t>JobTracker’s</a:t>
            </a:r>
            <a:r>
              <a:rPr lang="en-US" sz="1800" dirty="0"/>
              <a:t> location. The default value is local, which indicates that no </a:t>
            </a:r>
            <a:r>
              <a:rPr lang="en-US" sz="1800" dirty="0" err="1"/>
              <a:t>JobTracker</a:t>
            </a:r>
            <a:r>
              <a:rPr lang="en-US" sz="1800" dirty="0"/>
              <a:t> server is to be run, and all tasks will be run from a single JVM.</a:t>
            </a:r>
          </a:p>
          <a:p>
            <a:endParaRPr lang="en-US" sz="1800" dirty="0"/>
          </a:p>
        </p:txBody>
      </p:sp>
      <p:sp>
        <p:nvSpPr>
          <p:cNvPr id="3" name="Title 2"/>
          <p:cNvSpPr>
            <a:spLocks noGrp="1"/>
          </p:cNvSpPr>
          <p:nvPr>
            <p:ph type="title"/>
          </p:nvPr>
        </p:nvSpPr>
        <p:spPr/>
        <p:txBody>
          <a:bodyPr/>
          <a:lstStyle/>
          <a:p>
            <a:r>
              <a:rPr lang="en-US" dirty="0" smtClean="0">
                <a:ea typeface="微軟正黑體" pitchFamily="34" charset="-120"/>
              </a:rPr>
              <a:t>Critical Properties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63</a:t>
            </a:fld>
            <a:endParaRPr lang="en-US" dirty="0"/>
          </a:p>
        </p:txBody>
      </p:sp>
    </p:spTree>
    <p:extLst>
      <p:ext uri="{BB962C8B-B14F-4D97-AF65-F5344CB8AC3E}">
        <p14:creationId xmlns="" xmlns:p14="http://schemas.microsoft.com/office/powerpoint/2010/main" val="37448670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noChangeAspect="1"/>
          </p:cNvGraphicFramePr>
          <p:nvPr>
            <p:ph idx="1"/>
          </p:nvPr>
        </p:nvGraphicFramePr>
        <p:xfrm>
          <a:off x="323850" y="1658938"/>
          <a:ext cx="8494713" cy="4848225"/>
        </p:xfrm>
        <a:graphic>
          <a:graphicData uri="http://schemas.openxmlformats.org/presentationml/2006/ole">
            <p:oleObj spid="_x0000_s8707" name="Bitmap Image" r:id="rId3" imgW="8495238" imgH="4847619" progId="PBrush">
              <p:embed/>
            </p:oleObj>
          </a:graphicData>
        </a:graphic>
      </p:graphicFrame>
      <p:sp>
        <p:nvSpPr>
          <p:cNvPr id="3" name="Title 2"/>
          <p:cNvSpPr>
            <a:spLocks noGrp="1"/>
          </p:cNvSpPr>
          <p:nvPr>
            <p:ph type="title"/>
          </p:nvPr>
        </p:nvSpPr>
        <p:spPr/>
        <p:txBody>
          <a:bodyPr/>
          <a:lstStyle/>
          <a:p>
            <a:r>
              <a:rPr lang="en-US" dirty="0">
                <a:ea typeface="微軟正黑體" pitchFamily="34" charset="-120"/>
              </a:rPr>
              <a:t>Common errors in setup</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64</a:t>
            </a:fld>
            <a:endParaRPr lang="en-US" dirty="0"/>
          </a:p>
        </p:txBody>
      </p:sp>
    </p:spTree>
    <p:extLst>
      <p:ext uri="{BB962C8B-B14F-4D97-AF65-F5344CB8AC3E}">
        <p14:creationId xmlns="" xmlns:p14="http://schemas.microsoft.com/office/powerpoint/2010/main" val="6295664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90000"/>
              </a:lnSpc>
              <a:buClr>
                <a:srgbClr val="6DB33F"/>
              </a:buClr>
              <a:buNone/>
              <a:tabLst>
                <a:tab pos="1022350" algn="l"/>
              </a:tabLst>
              <a:defRPr/>
            </a:pPr>
            <a:r>
              <a:rPr lang="en-US" sz="1800" dirty="0" smtClean="0"/>
              <a:t>1. Shut </a:t>
            </a:r>
            <a:r>
              <a:rPr lang="en-US" sz="1800" dirty="0"/>
              <a:t>down the secondary </a:t>
            </a:r>
            <a:r>
              <a:rPr lang="en-US" sz="1800" dirty="0" err="1"/>
              <a:t>NameNode</a:t>
            </a:r>
            <a:r>
              <a:rPr lang="en-US" sz="1800" dirty="0"/>
              <a:t>.</a:t>
            </a:r>
          </a:p>
          <a:p>
            <a:pPr marL="228600" lvl="0" indent="-228600">
              <a:lnSpc>
                <a:spcPct val="90000"/>
              </a:lnSpc>
              <a:buClr>
                <a:srgbClr val="6DB33F"/>
              </a:buClr>
              <a:buNone/>
              <a:tabLst>
                <a:tab pos="1022350" algn="l"/>
              </a:tabLst>
              <a:defRPr/>
            </a:pPr>
            <a:endParaRPr lang="en-US" sz="1800" dirty="0"/>
          </a:p>
          <a:p>
            <a:pPr marL="228600" lvl="0" indent="-228600">
              <a:lnSpc>
                <a:spcPct val="90000"/>
              </a:lnSpc>
              <a:buClr>
                <a:srgbClr val="6DB33F"/>
              </a:buClr>
              <a:buNone/>
              <a:tabLst>
                <a:tab pos="1022350" algn="l"/>
              </a:tabLst>
              <a:defRPr/>
            </a:pPr>
            <a:r>
              <a:rPr lang="en-US" sz="1800" dirty="0"/>
              <a:t>2. Copy the contents of the </a:t>
            </a:r>
            <a:r>
              <a:rPr lang="en-US" sz="1800" dirty="0" err="1"/>
              <a:t>secondary:fs.checkpoint.dir</a:t>
            </a:r>
            <a:r>
              <a:rPr lang="en-US" sz="1800" dirty="0"/>
              <a:t> to the </a:t>
            </a:r>
            <a:r>
              <a:rPr lang="en-US" sz="1800" dirty="0" err="1"/>
              <a:t>Namenode:dfs.name.dir</a:t>
            </a:r>
            <a:r>
              <a:rPr lang="en-US" sz="1800" dirty="0"/>
              <a:t>.</a:t>
            </a:r>
          </a:p>
          <a:p>
            <a:pPr marL="228600" lvl="0" indent="-228600">
              <a:lnSpc>
                <a:spcPct val="90000"/>
              </a:lnSpc>
              <a:buClr>
                <a:srgbClr val="6DB33F"/>
              </a:buClr>
              <a:buNone/>
              <a:tabLst>
                <a:tab pos="1022350" algn="l"/>
              </a:tabLst>
              <a:defRPr/>
            </a:pPr>
            <a:endParaRPr lang="en-US" sz="1800" dirty="0"/>
          </a:p>
          <a:p>
            <a:pPr marL="228600" lvl="0" indent="-228600">
              <a:lnSpc>
                <a:spcPct val="90000"/>
              </a:lnSpc>
              <a:buClr>
                <a:srgbClr val="6DB33F"/>
              </a:buClr>
              <a:buNone/>
              <a:tabLst>
                <a:tab pos="1022350" algn="l"/>
              </a:tabLst>
              <a:defRPr/>
            </a:pPr>
            <a:r>
              <a:rPr lang="en-US" sz="1800" dirty="0"/>
              <a:t>3. Copy the contents of the </a:t>
            </a:r>
            <a:r>
              <a:rPr lang="en-US" sz="1800" dirty="0" err="1"/>
              <a:t>secondary:fs.checkpoint.edits</a:t>
            </a:r>
            <a:r>
              <a:rPr lang="en-US" sz="1800" dirty="0"/>
              <a:t> to the </a:t>
            </a:r>
            <a:r>
              <a:rPr lang="en-US" sz="1800" dirty="0" err="1"/>
              <a:t>Namenode:dfs.name.edits.dir</a:t>
            </a:r>
            <a:endParaRPr lang="en-US" sz="1800" dirty="0"/>
          </a:p>
          <a:p>
            <a:pPr marL="228600" lvl="0" indent="-228600">
              <a:lnSpc>
                <a:spcPct val="90000"/>
              </a:lnSpc>
              <a:buClr>
                <a:srgbClr val="6DB33F"/>
              </a:buClr>
              <a:buNone/>
              <a:tabLst>
                <a:tab pos="1022350" algn="l"/>
              </a:tabLst>
              <a:defRPr/>
            </a:pPr>
            <a:endParaRPr lang="en-US" sz="1800" dirty="0"/>
          </a:p>
          <a:p>
            <a:pPr marL="228600" lvl="0" indent="-228600">
              <a:lnSpc>
                <a:spcPct val="90000"/>
              </a:lnSpc>
              <a:buClr>
                <a:srgbClr val="6DB33F"/>
              </a:buClr>
              <a:buNone/>
              <a:tabLst>
                <a:tab pos="1022350" algn="l"/>
              </a:tabLst>
              <a:defRPr/>
            </a:pPr>
            <a:r>
              <a:rPr lang="en-US" sz="1800" dirty="0"/>
              <a:t>4. When the copy completes, start the </a:t>
            </a:r>
            <a:r>
              <a:rPr lang="en-US" sz="1800" dirty="0" err="1"/>
              <a:t>NameNode</a:t>
            </a:r>
            <a:r>
              <a:rPr lang="en-US" sz="1800" dirty="0"/>
              <a:t> and </a:t>
            </a:r>
            <a:r>
              <a:rPr lang="en-US" sz="1800" dirty="0" smtClean="0"/>
              <a:t>restart </a:t>
            </a:r>
            <a:r>
              <a:rPr lang="en-US" sz="1800" dirty="0"/>
              <a:t>the secondary </a:t>
            </a:r>
            <a:r>
              <a:rPr lang="en-US" sz="1800" dirty="0" err="1"/>
              <a:t>NameNode</a:t>
            </a:r>
            <a:endParaRPr lang="en-US" sz="1800" dirty="0"/>
          </a:p>
        </p:txBody>
      </p:sp>
      <p:sp>
        <p:nvSpPr>
          <p:cNvPr id="3" name="Title 2"/>
          <p:cNvSpPr>
            <a:spLocks noGrp="1"/>
          </p:cNvSpPr>
          <p:nvPr>
            <p:ph type="title"/>
          </p:nvPr>
        </p:nvSpPr>
        <p:spPr/>
        <p:txBody>
          <a:bodyPr/>
          <a:lstStyle/>
          <a:p>
            <a:r>
              <a:rPr lang="en-US" dirty="0" smtClean="0"/>
              <a:t>Namenode Recovery</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65</a:t>
            </a:fld>
            <a:endParaRPr lang="en-US" dirty="0"/>
          </a:p>
        </p:txBody>
      </p:sp>
    </p:spTree>
    <p:extLst>
      <p:ext uri="{BB962C8B-B14F-4D97-AF65-F5344CB8AC3E}">
        <p14:creationId xmlns="" xmlns:p14="http://schemas.microsoft.com/office/powerpoint/2010/main" val="31147139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90000"/>
              </a:lnSpc>
              <a:buClr>
                <a:srgbClr val="6DB33F"/>
              </a:buClr>
              <a:tabLst>
                <a:tab pos="1022350" algn="l"/>
              </a:tabLst>
              <a:defRPr/>
            </a:pPr>
            <a:r>
              <a:rPr lang="en-US" sz="1800" dirty="0"/>
              <a:t>The procedure for adding a new </a:t>
            </a:r>
            <a:r>
              <a:rPr lang="en-US" sz="1800" dirty="0" err="1"/>
              <a:t>DataNode</a:t>
            </a:r>
            <a:r>
              <a:rPr lang="en-US" sz="1800" dirty="0"/>
              <a:t> to a cluster and restarting a failed </a:t>
            </a:r>
            <a:r>
              <a:rPr lang="en-US" sz="1800" dirty="0" err="1"/>
              <a:t>DataNode</a:t>
            </a:r>
            <a:r>
              <a:rPr lang="en-US" sz="1800" dirty="0"/>
              <a:t> are identical.</a:t>
            </a:r>
          </a:p>
          <a:p>
            <a:pPr marL="228600" lvl="0" indent="-228600">
              <a:lnSpc>
                <a:spcPct val="90000"/>
              </a:lnSpc>
              <a:buClr>
                <a:srgbClr val="6DB33F"/>
              </a:buClr>
              <a:tabLst>
                <a:tab pos="1022350" algn="l"/>
              </a:tabLst>
              <a:defRPr/>
            </a:pPr>
            <a:endParaRPr lang="en-US" sz="1800" dirty="0"/>
          </a:p>
          <a:p>
            <a:pPr marL="228600" lvl="0" indent="-228600">
              <a:lnSpc>
                <a:spcPct val="90000"/>
              </a:lnSpc>
              <a:buClr>
                <a:srgbClr val="6DB33F"/>
              </a:buClr>
              <a:tabLst>
                <a:tab pos="1022350" algn="l"/>
              </a:tabLst>
              <a:defRPr/>
            </a:pPr>
            <a:r>
              <a:rPr lang="en-US" sz="1800" dirty="0"/>
              <a:t>The server process just needs to be started, assuming the configuration is correct, and the </a:t>
            </a:r>
            <a:r>
              <a:rPr lang="en-US" sz="1800" dirty="0" err="1"/>
              <a:t>NameNode</a:t>
            </a:r>
            <a:r>
              <a:rPr lang="en-US" sz="1800" dirty="0"/>
              <a:t> will integrate the new server or reintegrate a restarted server into the cluster.</a:t>
            </a:r>
          </a:p>
          <a:p>
            <a:pPr marL="228600" lvl="0" indent="-228600">
              <a:lnSpc>
                <a:spcPct val="90000"/>
              </a:lnSpc>
              <a:buClr>
                <a:srgbClr val="6DB33F"/>
              </a:buClr>
              <a:tabLst>
                <a:tab pos="1022350" algn="l"/>
              </a:tabLst>
              <a:defRPr/>
            </a:pPr>
            <a:endParaRPr lang="en-US" sz="1800" dirty="0"/>
          </a:p>
          <a:p>
            <a:pPr marL="228600" lvl="0" indent="-228600">
              <a:lnSpc>
                <a:spcPct val="90000"/>
              </a:lnSpc>
              <a:buClr>
                <a:srgbClr val="6DB33F"/>
              </a:buClr>
              <a:tabLst>
                <a:tab pos="1022350" algn="l"/>
              </a:tabLst>
              <a:defRPr/>
            </a:pPr>
            <a:r>
              <a:rPr lang="en-US" sz="1800" dirty="0"/>
              <a:t>The command hadoop-daemon.sh start datanode will start a </a:t>
            </a:r>
            <a:r>
              <a:rPr lang="en-US" sz="1800" dirty="0" err="1"/>
              <a:t>DataNode</a:t>
            </a:r>
            <a:r>
              <a:rPr lang="en-US" sz="1800" dirty="0"/>
              <a:t> server on a machine, if one is not already running</a:t>
            </a:r>
          </a:p>
        </p:txBody>
      </p:sp>
      <p:sp>
        <p:nvSpPr>
          <p:cNvPr id="3" name="Title 2"/>
          <p:cNvSpPr>
            <a:spLocks noGrp="1"/>
          </p:cNvSpPr>
          <p:nvPr>
            <p:ph type="title"/>
          </p:nvPr>
        </p:nvSpPr>
        <p:spPr/>
        <p:txBody>
          <a:bodyPr/>
          <a:lstStyle/>
          <a:p>
            <a:r>
              <a:rPr lang="en-US" dirty="0" err="1">
                <a:ea typeface="微軟正黑體" pitchFamily="34" charset="-120"/>
              </a:rPr>
              <a:t>DataNode</a:t>
            </a:r>
            <a:r>
              <a:rPr lang="en-US" dirty="0">
                <a:ea typeface="微軟正黑體" pitchFamily="34" charset="-120"/>
              </a:rPr>
              <a:t> Recovery and Addition</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66</a:t>
            </a:fld>
            <a:endParaRPr lang="en-US" dirty="0"/>
          </a:p>
        </p:txBody>
      </p:sp>
    </p:spTree>
    <p:extLst>
      <p:ext uri="{BB962C8B-B14F-4D97-AF65-F5344CB8AC3E}">
        <p14:creationId xmlns="" xmlns:p14="http://schemas.microsoft.com/office/powerpoint/2010/main" val="36344554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buClr>
                <a:srgbClr val="6DB33F"/>
              </a:buClr>
              <a:buNone/>
              <a:tabLst>
                <a:tab pos="1022350" algn="l"/>
              </a:tabLst>
              <a:defRPr/>
            </a:pPr>
            <a:r>
              <a:rPr lang="en-US" sz="1400" kern="0" dirty="0">
                <a:ea typeface="微軟正黑體" pitchFamily="34" charset="-120"/>
                <a:cs typeface="ＭＳ Ｐゴシック" charset="-128"/>
              </a:rPr>
              <a:t>The </a:t>
            </a:r>
            <a:r>
              <a:rPr lang="en-US" sz="1400" kern="0" dirty="0" err="1">
                <a:ea typeface="微軟正黑體" pitchFamily="34" charset="-120"/>
                <a:cs typeface="ＭＳ Ｐゴシック" charset="-128"/>
              </a:rPr>
              <a:t>NameNode</a:t>
            </a:r>
            <a:r>
              <a:rPr lang="en-US" sz="1400" kern="0" dirty="0">
                <a:ea typeface="微軟正黑體" pitchFamily="34" charset="-120"/>
                <a:cs typeface="ＭＳ Ｐゴシック" charset="-128"/>
              </a:rPr>
              <a:t> web interface will be available via HTTP on port </a:t>
            </a:r>
            <a:r>
              <a:rPr lang="en-US" sz="1400" kern="0" dirty="0" smtClean="0">
                <a:ea typeface="微軟正黑體" pitchFamily="34" charset="-120"/>
                <a:cs typeface="ＭＳ Ｐゴシック" charset="-128"/>
              </a:rPr>
              <a:t>50070 </a:t>
            </a:r>
            <a:r>
              <a:rPr lang="en-US" sz="1400" kern="0" dirty="0" smtClean="0">
                <a:ea typeface="微軟正黑體" pitchFamily="34" charset="-120"/>
                <a:hlinkClick r:id="rId2"/>
              </a:rPr>
              <a:t>http</a:t>
            </a:r>
            <a:r>
              <a:rPr lang="en-US" sz="1400" kern="0" dirty="0">
                <a:ea typeface="微軟正黑體" pitchFamily="34" charset="-120"/>
                <a:hlinkClick r:id="rId2"/>
              </a:rPr>
              <a:t>://master:50070</a:t>
            </a:r>
            <a:endParaRPr lang="en-US" sz="1400" kern="0" dirty="0">
              <a:ea typeface="微軟正黑體" pitchFamily="34" charset="-120"/>
            </a:endParaRPr>
          </a:p>
          <a:p>
            <a:endParaRPr lang="en-US" dirty="0"/>
          </a:p>
        </p:txBody>
      </p:sp>
      <p:sp>
        <p:nvSpPr>
          <p:cNvPr id="3" name="Title 2"/>
          <p:cNvSpPr>
            <a:spLocks noGrp="1"/>
          </p:cNvSpPr>
          <p:nvPr>
            <p:ph type="title"/>
          </p:nvPr>
        </p:nvSpPr>
        <p:spPr/>
        <p:txBody>
          <a:bodyPr/>
          <a:lstStyle/>
          <a:p>
            <a:r>
              <a:rPr lang="en-US" dirty="0" smtClean="0"/>
              <a:t>Web Interface	</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67</a:t>
            </a:fld>
            <a:endParaRPr lang="en-US" dirty="0"/>
          </a:p>
        </p:txBody>
      </p:sp>
      <p:pic>
        <p:nvPicPr>
          <p:cNvPr id="5" name="Picture 5" descr="Picture 13.png"/>
          <p:cNvPicPr>
            <a:picLocks noChangeAspect="1"/>
          </p:cNvPicPr>
          <p:nvPr/>
        </p:nvPicPr>
        <p:blipFill>
          <a:blip r:embed="rId3" cstate="print"/>
          <a:srcRect/>
          <a:stretch>
            <a:fillRect/>
          </a:stretch>
        </p:blipFill>
        <p:spPr bwMode="auto">
          <a:xfrm>
            <a:off x="457200" y="2133600"/>
            <a:ext cx="7920880" cy="4176464"/>
          </a:xfrm>
          <a:prstGeom prst="rect">
            <a:avLst/>
          </a:prstGeom>
          <a:noFill/>
          <a:ln w="9525">
            <a:noFill/>
            <a:miter lim="800000"/>
            <a:headEnd/>
            <a:tailEnd/>
          </a:ln>
        </p:spPr>
      </p:pic>
    </p:spTree>
    <p:extLst>
      <p:ext uri="{BB962C8B-B14F-4D97-AF65-F5344CB8AC3E}">
        <p14:creationId xmlns="" xmlns:p14="http://schemas.microsoft.com/office/powerpoint/2010/main" val="41362563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cture 15.png"/>
          <p:cNvPicPr>
            <a:picLocks noGrp="1" noChangeAspect="1"/>
          </p:cNvPicPr>
          <p:nvPr>
            <p:ph idx="1"/>
          </p:nvPr>
        </p:nvPicPr>
        <p:blipFill>
          <a:blip r:embed="rId2" cstate="print"/>
          <a:stretch>
            <a:fillRect/>
          </a:stretch>
        </p:blipFill>
        <p:spPr bwMode="auto">
          <a:xfrm>
            <a:off x="229142" y="1987812"/>
            <a:ext cx="8685715" cy="4190476"/>
          </a:xfrm>
          <a:prstGeom prst="rect">
            <a:avLst/>
          </a:prstGeom>
          <a:noFill/>
          <a:ln w="9525">
            <a:noFill/>
            <a:miter lim="800000"/>
            <a:headEnd/>
            <a:tailEnd/>
          </a:ln>
          <a:effectLst>
            <a:outerShdw dist="139700" dir="2700000" algn="tl" rotWithShape="0">
              <a:srgbClr val="333333">
                <a:alpha val="64998"/>
              </a:srgbClr>
            </a:outerShdw>
          </a:effectLst>
        </p:spPr>
      </p:pic>
      <p:sp>
        <p:nvSpPr>
          <p:cNvPr id="3" name="Title 2"/>
          <p:cNvSpPr>
            <a:spLocks noGrp="1"/>
          </p:cNvSpPr>
          <p:nvPr>
            <p:ph type="title"/>
          </p:nvPr>
        </p:nvSpPr>
        <p:spPr/>
        <p:txBody>
          <a:bodyPr/>
          <a:lstStyle/>
          <a:p>
            <a:r>
              <a:rPr lang="en-US" dirty="0" smtClean="0"/>
              <a:t>Web Interface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68</a:t>
            </a:fld>
            <a:endParaRPr lang="en-US" dirty="0"/>
          </a:p>
        </p:txBody>
      </p:sp>
    </p:spTree>
    <p:extLst>
      <p:ext uri="{BB962C8B-B14F-4D97-AF65-F5344CB8AC3E}">
        <p14:creationId xmlns="" xmlns:p14="http://schemas.microsoft.com/office/powerpoint/2010/main" val="42412678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8600" lvl="0" indent="-228600">
              <a:lnSpc>
                <a:spcPct val="80000"/>
              </a:lnSpc>
              <a:buClr>
                <a:srgbClr val="6DB33F"/>
              </a:buClr>
              <a:tabLst>
                <a:tab pos="1022350" algn="l"/>
              </a:tabLst>
              <a:defRPr/>
            </a:pPr>
            <a:r>
              <a:rPr lang="en-US" sz="1800" b="1" dirty="0"/>
              <a:t>Low-latency data access </a:t>
            </a:r>
            <a:r>
              <a:rPr lang="en-US" sz="1800" dirty="0"/>
              <a:t>- Applications that require low-latency access to data, in the tens of milliseconds range, will not work well with HDFS.</a:t>
            </a:r>
          </a:p>
          <a:p>
            <a:pPr marL="228600" lvl="0" indent="-228600">
              <a:lnSpc>
                <a:spcPct val="80000"/>
              </a:lnSpc>
              <a:buClr>
                <a:srgbClr val="6DB33F"/>
              </a:buClr>
              <a:tabLst>
                <a:tab pos="1022350" algn="l"/>
              </a:tabLst>
              <a:defRPr/>
            </a:pPr>
            <a:endParaRPr lang="en-US" sz="1800" dirty="0"/>
          </a:p>
          <a:p>
            <a:pPr marL="228600" lvl="0" indent="-228600">
              <a:lnSpc>
                <a:spcPct val="80000"/>
              </a:lnSpc>
              <a:buClr>
                <a:srgbClr val="6DB33F"/>
              </a:buClr>
              <a:tabLst>
                <a:tab pos="1022350" algn="l"/>
              </a:tabLst>
              <a:defRPr/>
            </a:pPr>
            <a:r>
              <a:rPr lang="en-US" sz="1800" b="1" dirty="0"/>
              <a:t>Lots of small files </a:t>
            </a:r>
            <a:r>
              <a:rPr lang="en-US" sz="1800" dirty="0"/>
              <a:t>- Since the </a:t>
            </a:r>
            <a:r>
              <a:rPr lang="en-US" sz="1800" dirty="0" err="1"/>
              <a:t>namenode</a:t>
            </a:r>
            <a:r>
              <a:rPr lang="en-US" sz="1800" dirty="0"/>
              <a:t> holds </a:t>
            </a:r>
            <a:r>
              <a:rPr lang="en-US" sz="1800" dirty="0" err="1"/>
              <a:t>filesystem</a:t>
            </a:r>
            <a:r>
              <a:rPr lang="en-US" sz="1800" dirty="0"/>
              <a:t> metadata in memory, the limit to the number of files in a </a:t>
            </a:r>
            <a:r>
              <a:rPr lang="en-US" sz="1800" dirty="0" err="1"/>
              <a:t>filesystem</a:t>
            </a:r>
            <a:r>
              <a:rPr lang="en-US" sz="1800" dirty="0"/>
              <a:t> is governed by the amount of memory on the </a:t>
            </a:r>
            <a:r>
              <a:rPr lang="en-US" sz="1800" dirty="0" err="1"/>
              <a:t>namenode</a:t>
            </a:r>
            <a:r>
              <a:rPr lang="en-US" sz="1800" dirty="0"/>
              <a:t>.</a:t>
            </a:r>
          </a:p>
          <a:p>
            <a:pPr marL="228600" lvl="0" indent="-228600">
              <a:lnSpc>
                <a:spcPct val="80000"/>
              </a:lnSpc>
              <a:buClr>
                <a:srgbClr val="6DB33F"/>
              </a:buClr>
              <a:tabLst>
                <a:tab pos="1022350" algn="l"/>
              </a:tabLst>
              <a:defRPr/>
            </a:pPr>
            <a:endParaRPr lang="en-US" sz="1800" dirty="0"/>
          </a:p>
          <a:p>
            <a:pPr marL="228600" lvl="0" indent="-228600">
              <a:lnSpc>
                <a:spcPct val="80000"/>
              </a:lnSpc>
              <a:buClr>
                <a:srgbClr val="6DB33F"/>
              </a:buClr>
              <a:tabLst>
                <a:tab pos="1022350" algn="l"/>
              </a:tabLst>
              <a:defRPr/>
            </a:pPr>
            <a:r>
              <a:rPr lang="en-US" sz="1800" b="1" dirty="0"/>
              <a:t>Multiple writers, arbitrary file </a:t>
            </a:r>
            <a:r>
              <a:rPr lang="en-US" sz="1800" b="1" dirty="0" smtClean="0"/>
              <a:t>modifications - </a:t>
            </a:r>
            <a:r>
              <a:rPr lang="en-US" sz="1800" dirty="0" smtClean="0"/>
              <a:t>Files </a:t>
            </a:r>
            <a:r>
              <a:rPr lang="en-US" sz="1800" dirty="0"/>
              <a:t>in HDFS may be written to by a single writer. Writes are always made at the end of the file. There is no support for multiple writers, or for modifications at arbitrary offsets in the file</a:t>
            </a:r>
          </a:p>
        </p:txBody>
      </p:sp>
      <p:sp>
        <p:nvSpPr>
          <p:cNvPr id="3" name="Title 2"/>
          <p:cNvSpPr>
            <a:spLocks noGrp="1"/>
          </p:cNvSpPr>
          <p:nvPr>
            <p:ph type="title"/>
          </p:nvPr>
        </p:nvSpPr>
        <p:spPr/>
        <p:txBody>
          <a:bodyPr/>
          <a:lstStyle/>
          <a:p>
            <a:r>
              <a:rPr lang="en-US" dirty="0">
                <a:ea typeface="微軟正黑體" pitchFamily="34" charset="-120"/>
              </a:rPr>
              <a:t>Hadoop is not a good fit for…</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69</a:t>
            </a:fld>
            <a:endParaRPr lang="en-US" dirty="0"/>
          </a:p>
        </p:txBody>
      </p:sp>
    </p:spTree>
    <p:extLst>
      <p:ext uri="{BB962C8B-B14F-4D97-AF65-F5344CB8AC3E}">
        <p14:creationId xmlns="" xmlns:p14="http://schemas.microsoft.com/office/powerpoint/2010/main" val="2390447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Data  </a:t>
            </a:r>
          </a:p>
          <a:p>
            <a:pPr lvl="1"/>
            <a:r>
              <a:rPr lang="en-US" dirty="0" smtClean="0"/>
              <a:t>Web logs</a:t>
            </a:r>
          </a:p>
          <a:p>
            <a:pPr lvl="1"/>
            <a:r>
              <a:rPr lang="en-US" dirty="0" smtClean="0"/>
              <a:t>Social Media</a:t>
            </a:r>
          </a:p>
          <a:p>
            <a:pPr lvl="1"/>
            <a:r>
              <a:rPr lang="en-US" dirty="0" smtClean="0"/>
              <a:t>Machine Sensors</a:t>
            </a:r>
          </a:p>
          <a:p>
            <a:pPr lvl="1"/>
            <a:r>
              <a:rPr lang="en-US" dirty="0" smtClean="0"/>
              <a:t>Website data feeds</a:t>
            </a:r>
          </a:p>
          <a:p>
            <a:pPr lvl="1"/>
            <a:r>
              <a:rPr lang="en-US" dirty="0" smtClean="0"/>
              <a:t>PPT presentations</a:t>
            </a:r>
          </a:p>
          <a:p>
            <a:pPr lvl="1"/>
            <a:r>
              <a:rPr lang="en-US" dirty="0" smtClean="0"/>
              <a:t>Audios </a:t>
            </a:r>
          </a:p>
          <a:p>
            <a:pPr lvl="1"/>
            <a:r>
              <a:rPr lang="en-US" dirty="0" smtClean="0"/>
              <a:t>Videos</a:t>
            </a:r>
          </a:p>
          <a:p>
            <a:pPr marL="457200" lvl="1" indent="0">
              <a:buNone/>
            </a:pPr>
            <a:endParaRPr lang="en-US" dirty="0" smtClean="0"/>
          </a:p>
        </p:txBody>
      </p:sp>
      <p:sp>
        <p:nvSpPr>
          <p:cNvPr id="3" name="Title 2"/>
          <p:cNvSpPr>
            <a:spLocks noGrp="1"/>
          </p:cNvSpPr>
          <p:nvPr>
            <p:ph type="title"/>
          </p:nvPr>
        </p:nvSpPr>
        <p:spPr/>
        <p:txBody>
          <a:bodyPr/>
          <a:lstStyle/>
          <a:p>
            <a:r>
              <a:rPr lang="en-US" dirty="0" smtClean="0"/>
              <a:t>Data Sources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a:t>
            </a:fld>
            <a:endParaRPr lang="en-US" dirty="0"/>
          </a:p>
        </p:txBody>
      </p:sp>
      <p:pic>
        <p:nvPicPr>
          <p:cNvPr id="9218" name="Picture 2" descr="C:\Users\338914\AppData\Local\Microsoft\Windows\Temporary Internet Files\Content.Outlook\MT00EABU\phot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72075" y="1958601"/>
            <a:ext cx="2447925" cy="3223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892019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Which are the essential properties for a cluster setup?</a:t>
            </a:r>
          </a:p>
          <a:p>
            <a:r>
              <a:rPr lang="en-US" sz="1800" dirty="0"/>
              <a:t>What does a master file do?</a:t>
            </a:r>
          </a:p>
          <a:p>
            <a:r>
              <a:rPr lang="en-US" sz="1800" dirty="0"/>
              <a:t>What does a slave file do?</a:t>
            </a:r>
          </a:p>
          <a:p>
            <a:r>
              <a:rPr lang="en-US" sz="1800" dirty="0"/>
              <a:t>In which areas is Hadoop  not a good fit?</a:t>
            </a:r>
          </a:p>
          <a:p>
            <a:pPr marL="0" indent="0">
              <a:buNone/>
            </a:pPr>
            <a:endParaRPr lang="en-US" sz="1800" dirty="0"/>
          </a:p>
          <a:p>
            <a:endParaRPr lang="en-US" dirty="0" smtClean="0"/>
          </a:p>
          <a:p>
            <a:endParaRPr lang="en-US" dirty="0" smtClean="0"/>
          </a:p>
          <a:p>
            <a:endParaRPr lang="en-US" dirty="0" smtClean="0"/>
          </a:p>
          <a:p>
            <a:endParaRPr lang="en-US" dirty="0" smtClean="0"/>
          </a:p>
        </p:txBody>
      </p:sp>
      <p:sp>
        <p:nvSpPr>
          <p:cNvPr id="3" name="Title 2"/>
          <p:cNvSpPr>
            <a:spLocks noGrp="1"/>
          </p:cNvSpPr>
          <p:nvPr>
            <p:ph type="title"/>
          </p:nvPr>
        </p:nvSpPr>
        <p:spPr/>
        <p:txBody>
          <a:bodyPr/>
          <a:lstStyle/>
          <a:p>
            <a:r>
              <a:rPr lang="en-US" dirty="0" smtClean="0"/>
              <a:t>Test Your Understanding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70</a:t>
            </a:fld>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8124825" y="76200"/>
            <a:ext cx="1004888" cy="1055688"/>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defRPr/>
            </a:pPr>
            <a:endParaRPr dirty="0" smtClean="0"/>
          </a:p>
          <a:p>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71</a:t>
            </a:fld>
            <a:endParaRPr lang="en-US" dirty="0"/>
          </a:p>
        </p:txBody>
      </p:sp>
      <p:sp>
        <p:nvSpPr>
          <p:cNvPr id="5" name="Rectangle 4"/>
          <p:cNvSpPr/>
          <p:nvPr/>
        </p:nvSpPr>
        <p:spPr>
          <a:xfrm>
            <a:off x="381000" y="1752600"/>
            <a:ext cx="8382000" cy="6075509"/>
          </a:xfrm>
          <a:prstGeom prst="rect">
            <a:avLst/>
          </a:prstGeom>
        </p:spPr>
        <p:txBody>
          <a:bodyPr wrap="square">
            <a:spAutoFit/>
          </a:bodyPr>
          <a:lstStyle/>
          <a:p>
            <a:pPr marL="285750" lvl="0" indent="-285750">
              <a:lnSpc>
                <a:spcPct val="90000"/>
              </a:lnSpc>
              <a:buClr>
                <a:srgbClr val="6DB33F"/>
              </a:buClr>
              <a:buFont typeface="Arial" pitchFamily="34" charset="0"/>
              <a:buChar char="•"/>
              <a:tabLst>
                <a:tab pos="1022350" algn="l"/>
              </a:tabLst>
              <a:defRPr/>
            </a:pPr>
            <a:r>
              <a:rPr lang="en-US" dirty="0" smtClean="0"/>
              <a:t>Hadoop cluster can be setup in three modes</a:t>
            </a:r>
          </a:p>
          <a:p>
            <a:pPr marL="742950" lvl="1" indent="-285750">
              <a:lnSpc>
                <a:spcPct val="90000"/>
              </a:lnSpc>
              <a:buClr>
                <a:srgbClr val="6DB33F"/>
              </a:buClr>
              <a:buFont typeface="Arial" pitchFamily="34" charset="0"/>
              <a:buChar char="•"/>
              <a:tabLst>
                <a:tab pos="1022350" algn="l"/>
              </a:tabLst>
              <a:defRPr/>
            </a:pPr>
            <a:r>
              <a:rPr lang="en-US" dirty="0" smtClean="0"/>
              <a:t>Standalone</a:t>
            </a:r>
          </a:p>
          <a:p>
            <a:pPr marL="742950" lvl="1" indent="-285750">
              <a:lnSpc>
                <a:spcPct val="90000"/>
              </a:lnSpc>
              <a:buClr>
                <a:srgbClr val="6DB33F"/>
              </a:buClr>
              <a:buFont typeface="Arial" pitchFamily="34" charset="0"/>
              <a:buChar char="•"/>
              <a:tabLst>
                <a:tab pos="1022350" algn="l"/>
              </a:tabLst>
              <a:defRPr/>
            </a:pPr>
            <a:r>
              <a:rPr lang="en-US" dirty="0" smtClean="0"/>
              <a:t>Pseudo distributed</a:t>
            </a:r>
          </a:p>
          <a:p>
            <a:pPr marL="742950" lvl="1" indent="-285750">
              <a:lnSpc>
                <a:spcPct val="90000"/>
              </a:lnSpc>
              <a:buClr>
                <a:srgbClr val="6DB33F"/>
              </a:buClr>
              <a:buFont typeface="Arial" pitchFamily="34" charset="0"/>
              <a:buChar char="•"/>
              <a:tabLst>
                <a:tab pos="1022350" algn="l"/>
              </a:tabLst>
              <a:defRPr/>
            </a:pPr>
            <a:r>
              <a:rPr lang="en-US" dirty="0" smtClean="0"/>
              <a:t>Fully distributed</a:t>
            </a:r>
          </a:p>
          <a:p>
            <a:pPr lvl="1">
              <a:lnSpc>
                <a:spcPct val="90000"/>
              </a:lnSpc>
              <a:buClr>
                <a:srgbClr val="6DB33F"/>
              </a:buClr>
              <a:tabLst>
                <a:tab pos="1022350" algn="l"/>
              </a:tabLst>
              <a:defRPr/>
            </a:pPr>
            <a:endParaRPr lang="en-US" dirty="0" smtClean="0"/>
          </a:p>
          <a:p>
            <a:pPr marL="285750" lvl="0" indent="-285750">
              <a:lnSpc>
                <a:spcPct val="90000"/>
              </a:lnSpc>
              <a:buClr>
                <a:srgbClr val="6DB33F"/>
              </a:buClr>
              <a:buFont typeface="Arial" pitchFamily="34" charset="0"/>
              <a:buChar char="•"/>
              <a:tabLst>
                <a:tab pos="1022350" algn="l"/>
              </a:tabLst>
              <a:defRPr/>
            </a:pPr>
            <a:r>
              <a:rPr lang="en-US" dirty="0" smtClean="0"/>
              <a:t>Hadoop can not recover from Namenode failure automatically.</a:t>
            </a:r>
          </a:p>
          <a:p>
            <a:pPr marL="285750" lvl="0" indent="-285750">
              <a:lnSpc>
                <a:spcPct val="90000"/>
              </a:lnSpc>
              <a:buClr>
                <a:srgbClr val="6DB33F"/>
              </a:buClr>
              <a:buFont typeface="Arial" pitchFamily="34" charset="0"/>
              <a:buChar char="•"/>
              <a:tabLst>
                <a:tab pos="1022350" algn="l"/>
              </a:tabLst>
              <a:defRPr/>
            </a:pPr>
            <a:endParaRPr lang="en-US" dirty="0"/>
          </a:p>
          <a:p>
            <a:pPr marL="285750" lvl="0" indent="-285750">
              <a:lnSpc>
                <a:spcPct val="90000"/>
              </a:lnSpc>
              <a:buClr>
                <a:srgbClr val="6DB33F"/>
              </a:buClr>
              <a:buFont typeface="Arial" pitchFamily="34" charset="0"/>
              <a:buChar char="•"/>
              <a:tabLst>
                <a:tab pos="1022350" algn="l"/>
              </a:tabLst>
              <a:defRPr/>
            </a:pPr>
            <a:r>
              <a:rPr lang="en-US" dirty="0" smtClean="0"/>
              <a:t>Hadoop can recover from Data node failure.</a:t>
            </a:r>
          </a:p>
          <a:p>
            <a:pPr marL="285750" lvl="0" indent="-285750">
              <a:lnSpc>
                <a:spcPct val="90000"/>
              </a:lnSpc>
              <a:buClr>
                <a:srgbClr val="6DB33F"/>
              </a:buClr>
              <a:buFont typeface="Arial" pitchFamily="34" charset="0"/>
              <a:buChar char="•"/>
              <a:tabLst>
                <a:tab pos="1022350" algn="l"/>
              </a:tabLst>
              <a:defRPr/>
            </a:pPr>
            <a:endParaRPr lang="en-US" dirty="0" smtClean="0"/>
          </a:p>
          <a:p>
            <a:pPr marL="285750" indent="-285750">
              <a:lnSpc>
                <a:spcPct val="90000"/>
              </a:lnSpc>
              <a:buClr>
                <a:srgbClr val="6DB33F"/>
              </a:buClr>
              <a:buFont typeface="Arial" pitchFamily="34" charset="0"/>
              <a:buChar char="•"/>
              <a:tabLst>
                <a:tab pos="1022350" algn="l"/>
              </a:tabLst>
              <a:defRPr/>
            </a:pPr>
            <a:r>
              <a:rPr lang="en-US" dirty="0" err="1"/>
              <a:t>Hadoop</a:t>
            </a:r>
            <a:r>
              <a:rPr lang="en-US" dirty="0"/>
              <a:t> is not a good fit for Low-latency data access , Lots of small files, Multiple writers, arbitrary file modifications.</a:t>
            </a:r>
          </a:p>
          <a:p>
            <a:pPr lvl="0">
              <a:lnSpc>
                <a:spcPct val="90000"/>
              </a:lnSpc>
              <a:buClr>
                <a:srgbClr val="6DB33F"/>
              </a:buClr>
              <a:tabLst>
                <a:tab pos="1022350" algn="l"/>
              </a:tabLst>
              <a:defRPr/>
            </a:pPr>
            <a:endParaRPr lang="en-US" dirty="0" smtClean="0"/>
          </a:p>
          <a:p>
            <a:pPr marL="228600" lvl="0" indent="-228600">
              <a:lnSpc>
                <a:spcPct val="90000"/>
              </a:lnSpc>
              <a:buClr>
                <a:srgbClr val="6DB33F"/>
              </a:buClr>
              <a:buNone/>
              <a:tabLst>
                <a:tab pos="1022350" algn="l"/>
              </a:tabLst>
              <a:defRPr/>
            </a:pPr>
            <a:endParaRPr lang="en-US" dirty="0" smtClean="0"/>
          </a:p>
          <a:p>
            <a:pPr marL="228600" lvl="0" indent="-228600">
              <a:lnSpc>
                <a:spcPct val="90000"/>
              </a:lnSpc>
              <a:buClr>
                <a:srgbClr val="6DB33F"/>
              </a:buClr>
              <a:buNone/>
              <a:tabLst>
                <a:tab pos="1022350" algn="l"/>
              </a:tabLst>
              <a:defRPr/>
            </a:pPr>
            <a:endParaRPr lang="en-US" dirty="0"/>
          </a:p>
          <a:p>
            <a:pPr marL="228600" lvl="0" indent="-228600">
              <a:lnSpc>
                <a:spcPct val="90000"/>
              </a:lnSpc>
              <a:buClr>
                <a:srgbClr val="6DB33F"/>
              </a:buClr>
              <a:buNone/>
              <a:tabLst>
                <a:tab pos="1022350" algn="l"/>
              </a:tabLst>
              <a:defRPr/>
            </a:pPr>
            <a:endParaRPr lang="en-US" dirty="0" smtClean="0"/>
          </a:p>
          <a:p>
            <a:pPr marL="228600" lvl="0" indent="-228600">
              <a:lnSpc>
                <a:spcPct val="90000"/>
              </a:lnSpc>
              <a:buClr>
                <a:srgbClr val="6DB33F"/>
              </a:buClr>
              <a:buNone/>
              <a:tabLst>
                <a:tab pos="1022350" algn="l"/>
              </a:tabLst>
              <a:defRPr/>
            </a:pPr>
            <a:endParaRPr lang="en-US" dirty="0"/>
          </a:p>
          <a:p>
            <a:pPr marL="228600" lvl="0" indent="-228600">
              <a:lnSpc>
                <a:spcPct val="90000"/>
              </a:lnSpc>
              <a:buClr>
                <a:srgbClr val="6DB33F"/>
              </a:buClr>
              <a:buNone/>
              <a:tabLst>
                <a:tab pos="1022350" algn="l"/>
              </a:tabLst>
              <a:defRPr/>
            </a:pPr>
            <a:endParaRPr lang="en-US" dirty="0" smtClean="0"/>
          </a:p>
          <a:p>
            <a:pPr marL="228600" lvl="0" indent="-228600">
              <a:lnSpc>
                <a:spcPct val="90000"/>
              </a:lnSpc>
              <a:buClr>
                <a:srgbClr val="6DB33F"/>
              </a:buClr>
              <a:buNone/>
              <a:tabLst>
                <a:tab pos="1022350" algn="l"/>
              </a:tabLst>
              <a:defRPr/>
            </a:pPr>
            <a:endParaRPr lang="en-US" dirty="0"/>
          </a:p>
          <a:p>
            <a:pPr marL="228600" lvl="0" indent="-228600">
              <a:lnSpc>
                <a:spcPct val="90000"/>
              </a:lnSpc>
              <a:buClr>
                <a:srgbClr val="6DB33F"/>
              </a:buClr>
              <a:buNone/>
              <a:tabLst>
                <a:tab pos="1022350" algn="l"/>
              </a:tabLst>
              <a:defRPr/>
            </a:pPr>
            <a:endParaRPr lang="en-US" dirty="0" smtClean="0"/>
          </a:p>
          <a:p>
            <a:pPr marL="228600" lvl="0" indent="-228600">
              <a:lnSpc>
                <a:spcPct val="90000"/>
              </a:lnSpc>
              <a:buClr>
                <a:srgbClr val="6DB33F"/>
              </a:buClr>
              <a:buNone/>
              <a:tabLst>
                <a:tab pos="1022350" algn="l"/>
              </a:tabLst>
              <a:defRPr/>
            </a:pPr>
            <a:endParaRPr lang="en-US" dirty="0"/>
          </a:p>
          <a:p>
            <a:pPr marL="228600" lvl="0" indent="-228600">
              <a:lnSpc>
                <a:spcPct val="90000"/>
              </a:lnSpc>
              <a:buClr>
                <a:srgbClr val="6DB33F"/>
              </a:buClr>
              <a:buNone/>
              <a:tabLst>
                <a:tab pos="1022350" algn="l"/>
              </a:tabLst>
              <a:defRPr/>
            </a:pPr>
            <a:endParaRPr lang="en-US" dirty="0" smtClean="0"/>
          </a:p>
          <a:p>
            <a:pPr marL="228600" lvl="0" indent="-228600">
              <a:lnSpc>
                <a:spcPct val="90000"/>
              </a:lnSpc>
              <a:buClr>
                <a:srgbClr val="6DB33F"/>
              </a:buClr>
              <a:buNone/>
              <a:tabLst>
                <a:tab pos="1022350" algn="l"/>
              </a:tabLst>
              <a:defRPr/>
            </a:pPr>
            <a:endParaRPr lang="en-US" dirty="0"/>
          </a:p>
          <a:p>
            <a:pPr marL="228600" lvl="0" indent="-228600">
              <a:lnSpc>
                <a:spcPct val="90000"/>
              </a:lnSpc>
              <a:buClr>
                <a:srgbClr val="6DB33F"/>
              </a:buClr>
              <a:buNone/>
              <a:tabLst>
                <a:tab pos="1022350" algn="l"/>
              </a:tabLst>
              <a:defRPr/>
            </a:pPr>
            <a:endParaRPr lang="en-US" dirty="0" smtClean="0"/>
          </a:p>
          <a:p>
            <a:pPr marL="228600" lvl="0" indent="-228600">
              <a:lnSpc>
                <a:spcPct val="90000"/>
              </a:lnSpc>
              <a:buClr>
                <a:srgbClr val="6DB33F"/>
              </a:buClr>
              <a:buNone/>
              <a:tabLst>
                <a:tab pos="1022350" algn="l"/>
              </a:tabLst>
              <a:defRPr/>
            </a:pP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a:solidFill>
                  <a:srgbClr val="682252"/>
                </a:solidFill>
                <a:latin typeface="Myriad Pro" pitchFamily="34" charset="0"/>
                <a:cs typeface="Arial" pitchFamily="34" charset="0"/>
              </a:rPr>
              <a:t>Hadoop</a:t>
            </a: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smtClean="0">
                <a:solidFill>
                  <a:schemeClr val="bg1"/>
                </a:solidFill>
                <a:latin typeface="Cambria" pitchFamily="18" charset="0"/>
                <a:ea typeface="+mj-ea"/>
                <a:cs typeface="+mj-cs"/>
              </a:rPr>
              <a:t>Session IV – HDFS Hands On</a:t>
            </a:r>
            <a:endParaRPr lang="en-US" sz="2400" dirty="0">
              <a:solidFill>
                <a:schemeClr val="bg1"/>
              </a:solidFill>
              <a:latin typeface="Cambria" pitchFamily="18" charset="0"/>
              <a:ea typeface="+mj-ea"/>
              <a:cs typeface="+mj-cs"/>
            </a:endParaRPr>
          </a:p>
        </p:txBody>
      </p:sp>
    </p:spTree>
    <p:extLst>
      <p:ext uri="{BB962C8B-B14F-4D97-AF65-F5344CB8AC3E}">
        <p14:creationId xmlns="" xmlns:p14="http://schemas.microsoft.com/office/powerpoint/2010/main" val="41285447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US" sz="1800" dirty="0" smtClean="0"/>
              <a:t>Workshop would include:</a:t>
            </a:r>
          </a:p>
          <a:p>
            <a:pPr lvl="1">
              <a:defRPr/>
            </a:pPr>
            <a:r>
              <a:rPr lang="en-US" sz="1800" dirty="0"/>
              <a:t>Walkthrough of all HDFS related process scripts</a:t>
            </a:r>
          </a:p>
          <a:p>
            <a:pPr lvl="1">
              <a:defRPr/>
            </a:pPr>
            <a:r>
              <a:rPr lang="en-US" sz="1800" dirty="0"/>
              <a:t>HDFS commands</a:t>
            </a:r>
          </a:p>
          <a:p>
            <a:pPr marL="457200" lvl="1" indent="0">
              <a:buNone/>
              <a:defRPr/>
            </a:pPr>
            <a:endParaRPr lang="en-US" sz="1800" dirty="0"/>
          </a:p>
          <a:p>
            <a:pPr>
              <a:defRPr/>
            </a:pPr>
            <a:endParaRPr dirty="0" smtClean="0"/>
          </a:p>
          <a:p>
            <a:endParaRPr lang="en-US" dirty="0"/>
          </a:p>
        </p:txBody>
      </p:sp>
      <p:sp>
        <p:nvSpPr>
          <p:cNvPr id="3" name="Title 2"/>
          <p:cNvSpPr>
            <a:spLocks noGrp="1"/>
          </p:cNvSpPr>
          <p:nvPr>
            <p:ph type="title"/>
          </p:nvPr>
        </p:nvSpPr>
        <p:spPr/>
        <p:txBody>
          <a:bodyPr/>
          <a:lstStyle/>
          <a:p>
            <a:r>
              <a:rPr lang="en-US" dirty="0" smtClean="0"/>
              <a:t>HDFS Hands On</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73</a:t>
            </a:fld>
            <a:endParaRPr lang="en-US" dirty="0"/>
          </a:p>
        </p:txBody>
      </p:sp>
      <p:pic>
        <p:nvPicPr>
          <p:cNvPr id="5" name="Picture 2" descr="C:\Users\120891\Desktop\Workshop.png"/>
          <p:cNvPicPr>
            <a:picLocks noChangeAspect="1" noChangeArrowheads="1"/>
          </p:cNvPicPr>
          <p:nvPr/>
        </p:nvPicPr>
        <p:blipFill>
          <a:blip r:embed="rId2" cstate="print"/>
          <a:srcRect/>
          <a:stretch>
            <a:fillRect/>
          </a:stretch>
        </p:blipFill>
        <p:spPr bwMode="auto">
          <a:xfrm>
            <a:off x="8142256" y="291664"/>
            <a:ext cx="925544" cy="831818"/>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dirty="0">
                <a:solidFill>
                  <a:srgbClr val="682252"/>
                </a:solidFill>
                <a:latin typeface="Myriad Pro" pitchFamily="34" charset="0"/>
                <a:cs typeface="Arial" pitchFamily="34" charset="0"/>
              </a:rPr>
              <a:t>Hadoop</a:t>
            </a: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400" dirty="0" smtClean="0">
                <a:solidFill>
                  <a:schemeClr val="bg1"/>
                </a:solidFill>
                <a:latin typeface="Cambria" pitchFamily="18" charset="0"/>
                <a:ea typeface="+mj-ea"/>
                <a:cs typeface="+mj-cs"/>
              </a:rPr>
              <a:t>Session V – Map Reduce Overview</a:t>
            </a:r>
            <a:endParaRPr lang="en-US" sz="2400" dirty="0">
              <a:solidFill>
                <a:schemeClr val="bg1"/>
              </a:solidFill>
              <a:latin typeface="Cambria" pitchFamily="18" charset="0"/>
              <a:ea typeface="+mj-ea"/>
              <a:cs typeface="+mj-cs"/>
            </a:endParaRPr>
          </a:p>
        </p:txBody>
      </p:sp>
    </p:spTree>
    <p:extLst>
      <p:ext uri="{BB962C8B-B14F-4D97-AF65-F5344CB8AC3E}">
        <p14:creationId xmlns="" xmlns:p14="http://schemas.microsoft.com/office/powerpoint/2010/main" val="18524285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82750"/>
            <a:ext cx="8686800" cy="4946650"/>
          </a:xfrm>
        </p:spPr>
        <p:txBody>
          <a:bodyPr/>
          <a:lstStyle/>
          <a:p>
            <a:pPr lvl="1">
              <a:defRPr/>
            </a:pPr>
            <a:r>
              <a:rPr lang="en-US" sz="1800" dirty="0" smtClean="0"/>
              <a:t>This </a:t>
            </a:r>
            <a:r>
              <a:rPr lang="en-US" sz="1800" dirty="0"/>
              <a:t>chapter will introduce you to the  </a:t>
            </a:r>
            <a:r>
              <a:rPr lang="en-US" sz="1800" dirty="0" smtClean="0"/>
              <a:t>concepts of parallel processing using Mapreduce paradigm.</a:t>
            </a:r>
            <a:endParaRPr lang="en-US" sz="1800" dirty="0"/>
          </a:p>
          <a:p>
            <a:pPr>
              <a:buNone/>
              <a:defRPr/>
            </a:pPr>
            <a:endParaRPr lang="en-US" sz="1800" dirty="0"/>
          </a:p>
        </p:txBody>
      </p:sp>
      <p:sp>
        <p:nvSpPr>
          <p:cNvPr id="3" name="Title 2"/>
          <p:cNvSpPr>
            <a:spLocks noGrp="1"/>
          </p:cNvSpPr>
          <p:nvPr>
            <p:ph type="title"/>
          </p:nvPr>
        </p:nvSpPr>
        <p:spPr/>
        <p:txBody>
          <a:bodyPr/>
          <a:lstStyle/>
          <a:p>
            <a:r>
              <a:rPr lang="en-US" dirty="0" smtClean="0"/>
              <a:t>Overview – Map Reduce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75</a:t>
            </a:fld>
            <a:endParaRPr lang="en-US" dirty="0"/>
          </a:p>
        </p:txBody>
      </p:sp>
    </p:spTree>
    <p:extLst>
      <p:ext uri="{BB962C8B-B14F-4D97-AF65-F5344CB8AC3E}">
        <p14:creationId xmlns="" xmlns:p14="http://schemas.microsoft.com/office/powerpoint/2010/main" val="14630634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t>After completing this chapter you will be able to :</a:t>
            </a:r>
          </a:p>
          <a:p>
            <a:pPr lvl="1"/>
            <a:r>
              <a:rPr lang="en-US" sz="1800" dirty="0"/>
              <a:t>Describe </a:t>
            </a:r>
            <a:r>
              <a:rPr lang="en-US" sz="1800" dirty="0" smtClean="0"/>
              <a:t>a Mapreduce job and its components</a:t>
            </a:r>
          </a:p>
          <a:p>
            <a:pPr lvl="1"/>
            <a:r>
              <a:rPr lang="en-US" sz="1800" dirty="0" smtClean="0"/>
              <a:t>Advantages of a Mapreduce job</a:t>
            </a:r>
          </a:p>
          <a:p>
            <a:pPr lvl="1"/>
            <a:r>
              <a:rPr lang="en-US" sz="1800" dirty="0" smtClean="0"/>
              <a:t>Explain Job submission and execution</a:t>
            </a:r>
          </a:p>
          <a:p>
            <a:pPr lvl="1"/>
            <a:r>
              <a:rPr lang="en-US" sz="1800" dirty="0" smtClean="0"/>
              <a:t>Explain Task execution</a:t>
            </a:r>
            <a:endParaRPr lang="en-US" sz="1800" dirty="0"/>
          </a:p>
          <a:p>
            <a:pPr lvl="1"/>
            <a:r>
              <a:rPr lang="en-US" sz="1800" dirty="0"/>
              <a:t>Explain </a:t>
            </a:r>
            <a:r>
              <a:rPr lang="en-US" sz="1800" dirty="0" smtClean="0"/>
              <a:t>Failure of Task and Job</a:t>
            </a:r>
            <a:endParaRPr lang="en-US" sz="1800" dirty="0"/>
          </a:p>
        </p:txBody>
      </p:sp>
      <p:sp>
        <p:nvSpPr>
          <p:cNvPr id="3" name="Title 2"/>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76</a:t>
            </a:fld>
            <a:endParaRPr lang="en-US" dirty="0"/>
          </a:p>
        </p:txBody>
      </p:sp>
    </p:spTree>
    <p:extLst>
      <p:ext uri="{BB962C8B-B14F-4D97-AF65-F5344CB8AC3E}">
        <p14:creationId xmlns="" xmlns:p14="http://schemas.microsoft.com/office/powerpoint/2010/main" val="31107948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err="1"/>
              <a:t>MapReduce</a:t>
            </a:r>
            <a:r>
              <a:rPr lang="en-US" sz="1800" dirty="0"/>
              <a:t> is a programming model designed for processing large volumes of data in parallel by dividing the work into a set of independent tasks. </a:t>
            </a:r>
          </a:p>
          <a:p>
            <a:endParaRPr lang="en-US" dirty="0"/>
          </a:p>
        </p:txBody>
      </p:sp>
      <p:sp>
        <p:nvSpPr>
          <p:cNvPr id="3" name="Title 2"/>
          <p:cNvSpPr>
            <a:spLocks noGrp="1"/>
          </p:cNvSpPr>
          <p:nvPr>
            <p:ph type="title"/>
          </p:nvPr>
        </p:nvSpPr>
        <p:spPr/>
        <p:txBody>
          <a:bodyPr/>
          <a:lstStyle/>
          <a:p>
            <a:r>
              <a:rPr lang="en-US" dirty="0" smtClean="0"/>
              <a:t>What is Mapreduce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77</a:t>
            </a:fld>
            <a:endParaRPr lang="en-US" dirty="0"/>
          </a:p>
        </p:txBody>
      </p:sp>
    </p:spTree>
    <p:extLst>
      <p:ext uri="{BB962C8B-B14F-4D97-AF65-F5344CB8AC3E}">
        <p14:creationId xmlns="" xmlns:p14="http://schemas.microsoft.com/office/powerpoint/2010/main" val="42233293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endParaRPr lang="en-US" dirty="0"/>
          </a:p>
          <a:p>
            <a:r>
              <a:rPr lang="en-US" sz="1800" dirty="0"/>
              <a:t>The first phase of a </a:t>
            </a:r>
            <a:r>
              <a:rPr lang="en-US" sz="1800" dirty="0" err="1"/>
              <a:t>MapReduce</a:t>
            </a:r>
            <a:r>
              <a:rPr lang="en-US" sz="1800" dirty="0"/>
              <a:t> program is called mapping. A list of data elements are provided, one at a time, to a function called the Mapper, which transforms each element individually to an output data element. </a:t>
            </a:r>
            <a:endParaRPr lang="en-US" sz="1800" dirty="0" smtClean="0"/>
          </a:p>
          <a:p>
            <a:endParaRPr lang="en-US" sz="1800" dirty="0"/>
          </a:p>
          <a:p>
            <a:endParaRPr lang="en-US" sz="1800" dirty="0"/>
          </a:p>
        </p:txBody>
      </p:sp>
      <p:sp>
        <p:nvSpPr>
          <p:cNvPr id="3" name="Title 2"/>
          <p:cNvSpPr>
            <a:spLocks noGrp="1"/>
          </p:cNvSpPr>
          <p:nvPr>
            <p:ph type="title"/>
          </p:nvPr>
        </p:nvSpPr>
        <p:spPr/>
        <p:txBody>
          <a:bodyPr/>
          <a:lstStyle/>
          <a:p>
            <a:r>
              <a:rPr lang="en-US" dirty="0" smtClean="0"/>
              <a:t>Map Phase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78</a:t>
            </a:fld>
            <a:endParaRPr lang="en-US" dirty="0"/>
          </a:p>
        </p:txBody>
      </p:sp>
      <p:pic>
        <p:nvPicPr>
          <p:cNvPr id="153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47800" y="3200400"/>
            <a:ext cx="5410200"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084824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Reducing lets you aggregate values together. A reducer function receives an iterator of input values from an input list. It then combines these values together, returning a single output value. </a:t>
            </a:r>
          </a:p>
          <a:p>
            <a:endParaRPr lang="en-US" sz="2800" dirty="0"/>
          </a:p>
          <a:p>
            <a:endParaRPr lang="en-US" dirty="0"/>
          </a:p>
          <a:p>
            <a:endParaRPr lang="en-US" dirty="0"/>
          </a:p>
        </p:txBody>
      </p:sp>
      <p:sp>
        <p:nvSpPr>
          <p:cNvPr id="3" name="Title 2"/>
          <p:cNvSpPr>
            <a:spLocks noGrp="1"/>
          </p:cNvSpPr>
          <p:nvPr>
            <p:ph type="title"/>
          </p:nvPr>
        </p:nvSpPr>
        <p:spPr/>
        <p:txBody>
          <a:bodyPr/>
          <a:lstStyle/>
          <a:p>
            <a:r>
              <a:rPr lang="en-US" dirty="0" smtClean="0"/>
              <a:t>Reduce Phase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79</a:t>
            </a:fld>
            <a:endParaRPr lang="en-US" dirty="0"/>
          </a:p>
        </p:txBody>
      </p:sp>
      <p:pic>
        <p:nvPicPr>
          <p:cNvPr id="163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2678373"/>
            <a:ext cx="5962650" cy="3257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16767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To generate meaningful values - Data Mining or Data Science or Data Research or Data Analytics</a:t>
            </a:r>
          </a:p>
          <a:p>
            <a:r>
              <a:rPr lang="en-US" dirty="0" smtClean="0"/>
              <a:t>Innovating new business models, products and services</a:t>
            </a:r>
          </a:p>
          <a:p>
            <a:r>
              <a:rPr lang="en-US" dirty="0" smtClean="0"/>
              <a:t>Productivity growth and consumer surplus</a:t>
            </a:r>
          </a:p>
          <a:p>
            <a:r>
              <a:rPr lang="en-US" dirty="0" smtClean="0"/>
              <a:t>Replacing human decision making with automated algorithms - increase the accuracy</a:t>
            </a:r>
          </a:p>
          <a:p>
            <a:pPr marL="0" indent="0">
              <a:buNone/>
            </a:pPr>
            <a:endParaRPr lang="en-US" dirty="0"/>
          </a:p>
          <a:p>
            <a:pPr marL="0" lvl="1" indent="0">
              <a:buNone/>
            </a:pPr>
            <a:r>
              <a:rPr lang="en-US" dirty="0" smtClean="0">
                <a:solidFill>
                  <a:srgbClr val="00B050"/>
                </a:solidFill>
              </a:rPr>
              <a:t>“Our research suggests that big data and analytics could improve productivity by 0.5 to 1 percent annually, as well as billions of dollars in new value” </a:t>
            </a:r>
            <a:r>
              <a:rPr lang="en-US" dirty="0">
                <a:solidFill>
                  <a:srgbClr val="00B050"/>
                </a:solidFill>
              </a:rPr>
              <a:t>— </a:t>
            </a:r>
            <a:r>
              <a:rPr lang="en-US" sz="2000" dirty="0" smtClean="0">
                <a:solidFill>
                  <a:srgbClr val="00B050"/>
                </a:solidFill>
              </a:rPr>
              <a:t>McKinsey Quarterly</a:t>
            </a:r>
            <a:endParaRPr lang="en-US" sz="2000" dirty="0">
              <a:solidFill>
                <a:srgbClr val="00B050"/>
              </a:solidFill>
            </a:endParaRPr>
          </a:p>
          <a:p>
            <a:endParaRPr lang="en-US" dirty="0" smtClean="0"/>
          </a:p>
        </p:txBody>
      </p:sp>
      <p:sp>
        <p:nvSpPr>
          <p:cNvPr id="3" name="Title 2"/>
          <p:cNvSpPr>
            <a:spLocks noGrp="1"/>
          </p:cNvSpPr>
          <p:nvPr>
            <p:ph type="title"/>
          </p:nvPr>
        </p:nvSpPr>
        <p:spPr/>
        <p:txBody>
          <a:bodyPr/>
          <a:lstStyle/>
          <a:p>
            <a:r>
              <a:rPr lang="en-US" dirty="0" smtClean="0"/>
              <a:t>Analysis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a:t>
            </a:fld>
            <a:endParaRPr lang="en-US" dirty="0"/>
          </a:p>
        </p:txBody>
      </p:sp>
    </p:spTree>
    <p:extLst>
      <p:ext uri="{BB962C8B-B14F-4D97-AF65-F5344CB8AC3E}">
        <p14:creationId xmlns="" xmlns:p14="http://schemas.microsoft.com/office/powerpoint/2010/main" val="42499251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altLang="zh-TW" sz="1800" dirty="0"/>
              <a:t>User define two functions</a:t>
            </a:r>
          </a:p>
          <a:p>
            <a:pPr marL="1182688" lvl="2">
              <a:lnSpc>
                <a:spcPct val="90000"/>
              </a:lnSpc>
            </a:pPr>
            <a:r>
              <a:rPr lang="en-US" altLang="zh-TW" sz="1800" dirty="0">
                <a:sym typeface="Arial Bold" charset="0"/>
              </a:rPr>
              <a:t>map          (K1, V1) </a:t>
            </a:r>
            <a:r>
              <a:rPr lang="en-US" altLang="zh-TW" sz="1800" dirty="0">
                <a:sym typeface="Wingdings" pitchFamily="2" charset="2"/>
              </a:rPr>
              <a:t></a:t>
            </a:r>
            <a:r>
              <a:rPr lang="en-US" altLang="zh-TW" sz="1800" dirty="0">
                <a:sym typeface="Arial Bold" charset="0"/>
              </a:rPr>
              <a:t> list(K2, V2)</a:t>
            </a:r>
          </a:p>
          <a:p>
            <a:pPr marL="1639888" lvl="3">
              <a:lnSpc>
                <a:spcPct val="90000"/>
              </a:lnSpc>
            </a:pPr>
            <a:r>
              <a:rPr lang="en-US" altLang="zh-TW" dirty="0"/>
              <a:t>takes an input pair and produces a set of intermediate key/value</a:t>
            </a:r>
          </a:p>
          <a:p>
            <a:pPr marL="1182688" lvl="2">
              <a:lnSpc>
                <a:spcPct val="90000"/>
              </a:lnSpc>
            </a:pPr>
            <a:r>
              <a:rPr lang="en-US" altLang="zh-TW" sz="1800" dirty="0">
                <a:sym typeface="Arial Bold" charset="0"/>
              </a:rPr>
              <a:t>reduce      (K2, list(V2)) </a:t>
            </a:r>
            <a:r>
              <a:rPr lang="en-US" altLang="zh-TW" sz="1800" dirty="0">
                <a:sym typeface="Wingdings" pitchFamily="2" charset="2"/>
              </a:rPr>
              <a:t></a:t>
            </a:r>
            <a:r>
              <a:rPr lang="en-US" altLang="zh-TW" sz="1800" dirty="0">
                <a:sym typeface="Arial Bold" charset="0"/>
              </a:rPr>
              <a:t> list(K3, V3)</a:t>
            </a:r>
          </a:p>
          <a:p>
            <a:pPr marL="1639888" lvl="3">
              <a:lnSpc>
                <a:spcPct val="90000"/>
              </a:lnSpc>
            </a:pPr>
            <a:r>
              <a:rPr lang="en-US" altLang="zh-TW" dirty="0"/>
              <a:t>accepts an intermediate key I and a set of values for that key. It merges together these values to form a possibly smaller set of values</a:t>
            </a:r>
          </a:p>
          <a:p>
            <a:endParaRPr lang="en-US" sz="1800" dirty="0"/>
          </a:p>
        </p:txBody>
      </p:sp>
      <p:sp>
        <p:nvSpPr>
          <p:cNvPr id="3" name="Title 2"/>
          <p:cNvSpPr>
            <a:spLocks noGrp="1"/>
          </p:cNvSpPr>
          <p:nvPr>
            <p:ph type="title"/>
          </p:nvPr>
        </p:nvSpPr>
        <p:spPr/>
        <p:txBody>
          <a:bodyPr/>
          <a:lstStyle/>
          <a:p>
            <a:r>
              <a:rPr lang="en-US" altLang="zh-TW" dirty="0" err="1"/>
              <a:t>MapReduce</a:t>
            </a:r>
            <a:r>
              <a:rPr lang="en-US" altLang="zh-TW" dirty="0"/>
              <a:t> Programming Model</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80</a:t>
            </a:fld>
            <a:endParaRPr lang="en-US" dirty="0"/>
          </a:p>
        </p:txBody>
      </p:sp>
      <p:grpSp>
        <p:nvGrpSpPr>
          <p:cNvPr id="5" name="Group 5"/>
          <p:cNvGrpSpPr>
            <a:grpSpLocks/>
          </p:cNvGrpSpPr>
          <p:nvPr/>
        </p:nvGrpSpPr>
        <p:grpSpPr bwMode="auto">
          <a:xfrm>
            <a:off x="533400" y="3859956"/>
            <a:ext cx="8153400" cy="1931244"/>
            <a:chOff x="96" y="0"/>
            <a:chExt cx="5136" cy="1409"/>
          </a:xfrm>
        </p:grpSpPr>
        <p:pic>
          <p:nvPicPr>
            <p:cNvPr id="6" name="Picture 6"/>
            <p:cNvPicPr>
              <a:picLocks noChangeArrowheads="1"/>
            </p:cNvPicPr>
            <p:nvPr/>
          </p:nvPicPr>
          <p:blipFill>
            <a:blip r:embed="rId2" cstate="print"/>
            <a:srcRect/>
            <a:stretch>
              <a:fillRect/>
            </a:stretch>
          </p:blipFill>
          <p:spPr bwMode="auto">
            <a:xfrm>
              <a:off x="96" y="0"/>
              <a:ext cx="5136" cy="1409"/>
            </a:xfrm>
            <a:prstGeom prst="rect">
              <a:avLst/>
            </a:prstGeom>
            <a:noFill/>
            <a:ln w="9525">
              <a:noFill/>
              <a:miter lim="800000"/>
              <a:headEnd/>
              <a:tailEnd/>
            </a:ln>
          </p:spPr>
        </p:pic>
        <p:sp>
          <p:nvSpPr>
            <p:cNvPr id="7" name="Rectangle 7"/>
            <p:cNvSpPr>
              <a:spLocks/>
            </p:cNvSpPr>
            <p:nvPr/>
          </p:nvSpPr>
          <p:spPr bwMode="auto">
            <a:xfrm>
              <a:off x="2208" y="48"/>
              <a:ext cx="753" cy="112"/>
            </a:xfrm>
            <a:prstGeom prst="rect">
              <a:avLst/>
            </a:prstGeom>
            <a:solidFill>
              <a:srgbClr val="FFFFFF"/>
            </a:solidFill>
            <a:ln w="9525">
              <a:noFill/>
              <a:miter lim="800000"/>
              <a:headEnd/>
              <a:tailEnd/>
            </a:ln>
          </p:spPr>
          <p:txBody>
            <a:bodyPr wrap="none" lIns="0" tIns="0" rIns="40639" bIns="0">
              <a:spAutoFit/>
            </a:bodyPr>
            <a:lstStyle/>
            <a:p>
              <a:pPr marL="39688"/>
              <a:r>
                <a:rPr lang="en-US" altLang="zh-TW" dirty="0">
                  <a:solidFill>
                    <a:schemeClr val="tx1"/>
                  </a:solidFill>
                  <a:latin typeface="Arial Bold" charset="0"/>
                  <a:cs typeface="Arial Bold" charset="0"/>
                  <a:sym typeface="Arial Bold" charset="0"/>
                </a:rPr>
                <a:t>shuffle / sorting</a:t>
              </a:r>
            </a:p>
          </p:txBody>
        </p:sp>
      </p:grpSp>
    </p:spTree>
    <p:extLst>
      <p:ext uri="{BB962C8B-B14F-4D97-AF65-F5344CB8AC3E}">
        <p14:creationId xmlns="" xmlns:p14="http://schemas.microsoft.com/office/powerpoint/2010/main" val="32761132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MapReduce</a:t>
            </a:r>
            <a:r>
              <a:rPr lang="en-US" dirty="0" smtClean="0"/>
              <a:t> Architecture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81</a:t>
            </a:fld>
            <a:endParaRPr lang="en-US" dirty="0"/>
          </a:p>
        </p:txBody>
      </p:sp>
      <p:pic>
        <p:nvPicPr>
          <p:cNvPr id="22530" name="Picture 2" descr="http://www.inventoland.net/img/blog/mapReduce.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1676400"/>
            <a:ext cx="6781800" cy="48342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667563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2.bp.blogspot.com/-ypT-pL9PMjU/TZiM4524YEI/AAAAAAAAB0c/c546jMCZZPY/s1600/MapReduce%2BFlow.png"/>
          <p:cNvPicPr>
            <a:picLocks noGrp="1" noChangeAspect="1" noChangeArrowheads="1"/>
          </p:cNvPicPr>
          <p:nvPr>
            <p:ph idx="1"/>
          </p:nvPr>
        </p:nvPicPr>
        <p:blipFill>
          <a:blip r:embed="rId2" cstate="print"/>
          <a:stretch>
            <a:fillRect/>
          </a:stretch>
        </p:blipFill>
        <p:spPr bwMode="auto">
          <a:xfrm>
            <a:off x="748673" y="1609725"/>
            <a:ext cx="7646654" cy="4946650"/>
          </a:xfrm>
          <a:prstGeom prst="rect">
            <a:avLst/>
          </a:prstGeom>
          <a:noFill/>
        </p:spPr>
      </p:pic>
      <p:sp>
        <p:nvSpPr>
          <p:cNvPr id="3" name="Title 2"/>
          <p:cNvSpPr>
            <a:spLocks noGrp="1"/>
          </p:cNvSpPr>
          <p:nvPr>
            <p:ph type="title"/>
          </p:nvPr>
        </p:nvSpPr>
        <p:spPr/>
        <p:txBody>
          <a:bodyPr/>
          <a:lstStyle/>
          <a:p>
            <a:r>
              <a:rPr lang="en-US" altLang="zh-TW" dirty="0" err="1"/>
              <a:t>MapReduce</a:t>
            </a:r>
            <a:r>
              <a:rPr lang="en-US" altLang="zh-TW" dirty="0"/>
              <a:t> Execution Flow</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82</a:t>
            </a:fld>
            <a:endParaRPr lang="en-US" dirty="0"/>
          </a:p>
        </p:txBody>
      </p:sp>
    </p:spTree>
    <p:extLst>
      <p:ext uri="{BB962C8B-B14F-4D97-AF65-F5344CB8AC3E}">
        <p14:creationId xmlns="" xmlns:p14="http://schemas.microsoft.com/office/powerpoint/2010/main" val="19804734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524000"/>
            <a:ext cx="4572000" cy="4946650"/>
          </a:xfrm>
        </p:spPr>
        <p:txBody>
          <a:bodyPr/>
          <a:lstStyle/>
          <a:p>
            <a:pPr marL="0" lvl="0" indent="0">
              <a:spcBef>
                <a:spcPct val="0"/>
              </a:spcBef>
              <a:buNone/>
            </a:pPr>
            <a:r>
              <a:rPr lang="en-US" sz="1800" dirty="0"/>
              <a:t>At the highest level, there are four independent entities:</a:t>
            </a:r>
          </a:p>
          <a:p>
            <a:pPr lvl="1">
              <a:spcBef>
                <a:spcPct val="0"/>
              </a:spcBef>
            </a:pPr>
            <a:r>
              <a:rPr lang="en-US" sz="1800" dirty="0" smtClean="0"/>
              <a:t>The </a:t>
            </a:r>
            <a:r>
              <a:rPr lang="en-US" sz="1800" b="1" dirty="0"/>
              <a:t>client</a:t>
            </a:r>
            <a:r>
              <a:rPr lang="en-US" sz="1800" dirty="0"/>
              <a:t>, which submits the </a:t>
            </a:r>
            <a:r>
              <a:rPr lang="en-US" sz="1800" dirty="0" err="1"/>
              <a:t>MapReduce</a:t>
            </a:r>
            <a:r>
              <a:rPr lang="en-US" sz="1800" dirty="0"/>
              <a:t> job.</a:t>
            </a:r>
          </a:p>
          <a:p>
            <a:pPr lvl="1">
              <a:spcBef>
                <a:spcPct val="0"/>
              </a:spcBef>
            </a:pPr>
            <a:endParaRPr lang="en-US" sz="1800" dirty="0" smtClean="0"/>
          </a:p>
          <a:p>
            <a:pPr lvl="1">
              <a:spcBef>
                <a:spcPct val="0"/>
              </a:spcBef>
            </a:pPr>
            <a:r>
              <a:rPr lang="en-US" sz="1800" dirty="0" smtClean="0"/>
              <a:t>The </a:t>
            </a:r>
            <a:r>
              <a:rPr lang="en-US" sz="1800" b="1" dirty="0" err="1"/>
              <a:t>jobtracker</a:t>
            </a:r>
            <a:r>
              <a:rPr lang="en-US" sz="1800" dirty="0"/>
              <a:t>, which coordinates the job run. The </a:t>
            </a:r>
            <a:r>
              <a:rPr lang="en-US" sz="1800" dirty="0" err="1" smtClean="0"/>
              <a:t>jobtracker</a:t>
            </a:r>
            <a:r>
              <a:rPr lang="en-US" sz="1800" dirty="0" smtClean="0"/>
              <a:t> </a:t>
            </a:r>
            <a:r>
              <a:rPr lang="en-US" sz="1800" dirty="0"/>
              <a:t>is a Java application whose main class is  </a:t>
            </a:r>
            <a:r>
              <a:rPr lang="en-US" sz="1800" dirty="0" err="1" smtClean="0"/>
              <a:t>JobTracker</a:t>
            </a:r>
            <a:r>
              <a:rPr lang="en-US" sz="1800" dirty="0"/>
              <a:t>.</a:t>
            </a:r>
          </a:p>
          <a:p>
            <a:pPr lvl="1">
              <a:spcBef>
                <a:spcPct val="0"/>
              </a:spcBef>
            </a:pPr>
            <a:endParaRPr lang="en-US" sz="1800" dirty="0" smtClean="0"/>
          </a:p>
          <a:p>
            <a:pPr lvl="1">
              <a:spcBef>
                <a:spcPct val="0"/>
              </a:spcBef>
            </a:pPr>
            <a:r>
              <a:rPr lang="en-US" sz="1800" dirty="0" smtClean="0"/>
              <a:t>The </a:t>
            </a:r>
            <a:r>
              <a:rPr lang="en-US" sz="1800" b="1" dirty="0" err="1"/>
              <a:t>tasktrackers</a:t>
            </a:r>
            <a:r>
              <a:rPr lang="en-US" sz="1800" dirty="0"/>
              <a:t>, which run the tasks that the job has </a:t>
            </a:r>
            <a:r>
              <a:rPr lang="en-US" sz="1800" dirty="0" smtClean="0"/>
              <a:t> been </a:t>
            </a:r>
            <a:r>
              <a:rPr lang="en-US" sz="1800" dirty="0"/>
              <a:t>split into. </a:t>
            </a:r>
            <a:r>
              <a:rPr lang="en-US" sz="1800" dirty="0" err="1"/>
              <a:t>Tasktrackers</a:t>
            </a:r>
            <a:r>
              <a:rPr lang="en-US" sz="1800" dirty="0"/>
              <a:t> are Java applications  </a:t>
            </a:r>
            <a:r>
              <a:rPr lang="en-US" sz="1800" dirty="0" smtClean="0"/>
              <a:t>whose </a:t>
            </a:r>
            <a:r>
              <a:rPr lang="en-US" sz="1800" dirty="0"/>
              <a:t>main class is </a:t>
            </a:r>
            <a:r>
              <a:rPr lang="en-US" sz="1800" dirty="0" err="1"/>
              <a:t>TaskTracker</a:t>
            </a:r>
            <a:r>
              <a:rPr lang="en-US" sz="1800" dirty="0"/>
              <a:t>.</a:t>
            </a:r>
          </a:p>
          <a:p>
            <a:pPr lvl="1">
              <a:spcBef>
                <a:spcPct val="0"/>
              </a:spcBef>
            </a:pPr>
            <a:endParaRPr lang="en-US" sz="1800" dirty="0" smtClean="0"/>
          </a:p>
          <a:p>
            <a:pPr lvl="1">
              <a:spcBef>
                <a:spcPct val="0"/>
              </a:spcBef>
            </a:pPr>
            <a:r>
              <a:rPr lang="en-US" sz="1800" dirty="0" smtClean="0"/>
              <a:t>The </a:t>
            </a:r>
            <a:r>
              <a:rPr lang="en-US" sz="1800" b="1" dirty="0"/>
              <a:t>distributed </a:t>
            </a:r>
            <a:r>
              <a:rPr lang="en-US" sz="1800" b="1" dirty="0" err="1"/>
              <a:t>filesystem</a:t>
            </a:r>
            <a:r>
              <a:rPr lang="en-US" sz="1800" dirty="0"/>
              <a:t> (normally HDFS), which is  </a:t>
            </a:r>
            <a:r>
              <a:rPr lang="en-US" sz="1800" dirty="0" smtClean="0"/>
              <a:t>used </a:t>
            </a:r>
            <a:r>
              <a:rPr lang="en-US" sz="1800" dirty="0"/>
              <a:t>for sharing job files between the other entities.</a:t>
            </a:r>
          </a:p>
          <a:p>
            <a:pPr marL="0" indent="0">
              <a:buNone/>
            </a:pPr>
            <a:endParaRPr lang="en-US" sz="1800" dirty="0"/>
          </a:p>
        </p:txBody>
      </p:sp>
      <p:sp>
        <p:nvSpPr>
          <p:cNvPr id="3" name="Title 2"/>
          <p:cNvSpPr>
            <a:spLocks noGrp="1"/>
          </p:cNvSpPr>
          <p:nvPr>
            <p:ph type="title"/>
          </p:nvPr>
        </p:nvSpPr>
        <p:spPr/>
        <p:txBody>
          <a:bodyPr/>
          <a:lstStyle/>
          <a:p>
            <a:r>
              <a:rPr lang="en-US" dirty="0" err="1"/>
              <a:t>MapReduce</a:t>
            </a:r>
            <a:r>
              <a:rPr lang="en-US" dirty="0"/>
              <a:t> </a:t>
            </a:r>
            <a:r>
              <a:rPr lang="en-US" dirty="0" smtClean="0"/>
              <a:t>Components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83</a:t>
            </a:fld>
            <a:endParaRPr lang="en-US" dirty="0"/>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62600" y="1600200"/>
            <a:ext cx="3221372"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367687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6800" y="4419601"/>
            <a:ext cx="7620000" cy="2133600"/>
          </a:xfrm>
        </p:spPr>
        <p:txBody>
          <a:bodyPr/>
          <a:lstStyle/>
          <a:p>
            <a:pPr marL="457200" lvl="1" indent="0">
              <a:buNone/>
            </a:pPr>
            <a:r>
              <a:rPr lang="en-US" dirty="0" err="1" smtClean="0"/>
              <a:t>NameNode</a:t>
            </a:r>
            <a:r>
              <a:rPr lang="en-US" dirty="0" smtClean="0"/>
              <a:t> and  </a:t>
            </a:r>
            <a:r>
              <a:rPr lang="en-US" dirty="0" err="1" smtClean="0"/>
              <a:t>JobTracker</a:t>
            </a:r>
            <a:r>
              <a:rPr lang="en-US" dirty="0" smtClean="0"/>
              <a:t> on the same server </a:t>
            </a:r>
          </a:p>
          <a:p>
            <a:pPr marL="457200" lvl="1" indent="0">
              <a:buNone/>
            </a:pPr>
            <a:r>
              <a:rPr lang="en-US" dirty="0" err="1" smtClean="0"/>
              <a:t>DataNode</a:t>
            </a:r>
            <a:r>
              <a:rPr lang="en-US" dirty="0" smtClean="0"/>
              <a:t> and </a:t>
            </a:r>
            <a:r>
              <a:rPr lang="en-US" dirty="0" err="1" smtClean="0"/>
              <a:t>TaskTracker</a:t>
            </a:r>
            <a:r>
              <a:rPr lang="en-US" dirty="0" smtClean="0"/>
              <a:t> on the same server</a:t>
            </a:r>
            <a:endParaRPr lang="en-US" dirty="0"/>
          </a:p>
        </p:txBody>
      </p:sp>
      <p:sp>
        <p:nvSpPr>
          <p:cNvPr id="3" name="Title 2"/>
          <p:cNvSpPr>
            <a:spLocks noGrp="1"/>
          </p:cNvSpPr>
          <p:nvPr>
            <p:ph type="title"/>
          </p:nvPr>
        </p:nvSpPr>
        <p:spPr/>
        <p:txBody>
          <a:bodyPr/>
          <a:lstStyle/>
          <a:p>
            <a:r>
              <a:rPr lang="en-US" dirty="0" smtClean="0"/>
              <a:t>HDFS and </a:t>
            </a:r>
            <a:r>
              <a:rPr lang="en-US" dirty="0" err="1" smtClean="0"/>
              <a:t>MapReduce</a:t>
            </a:r>
            <a:r>
              <a:rPr lang="en-US" dirty="0" smtClean="0"/>
              <a:t> Infrastructure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84</a:t>
            </a:fld>
            <a:endParaRPr lang="en-US" dirty="0"/>
          </a:p>
        </p:txBody>
      </p:sp>
      <p:pic>
        <p:nvPicPr>
          <p:cNvPr id="153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1600" y="1828800"/>
            <a:ext cx="6600825" cy="251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456282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200" b="1" dirty="0">
                <a:solidFill>
                  <a:srgbClr val="682252"/>
                </a:solidFill>
                <a:latin typeface="Myriad Pro" pitchFamily="34" charset="0"/>
                <a:cs typeface="Arial" pitchFamily="34" charset="0"/>
              </a:rPr>
              <a:t>Hadoop</a:t>
            </a: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prstClr val="white"/>
                </a:solidFill>
                <a:latin typeface="Cambria" pitchFamily="18" charset="0"/>
              </a:rPr>
              <a:t>Session VI - </a:t>
            </a:r>
            <a:r>
              <a:rPr lang="en-US" sz="2400" dirty="0" err="1" smtClean="0">
                <a:solidFill>
                  <a:prstClr val="white"/>
                </a:solidFill>
                <a:latin typeface="Cambria" pitchFamily="18" charset="0"/>
              </a:rPr>
              <a:t>NoSQL</a:t>
            </a:r>
            <a:r>
              <a:rPr lang="en-US" sz="2400" dirty="0" smtClean="0">
                <a:solidFill>
                  <a:prstClr val="white"/>
                </a:solidFill>
                <a:latin typeface="Cambria" pitchFamily="18" charset="0"/>
              </a:rPr>
              <a:t> (</a:t>
            </a:r>
            <a:r>
              <a:rPr lang="en-US" sz="2400" dirty="0" err="1" smtClean="0">
                <a:solidFill>
                  <a:prstClr val="white"/>
                </a:solidFill>
                <a:latin typeface="Cambria" pitchFamily="18" charset="0"/>
              </a:rPr>
              <a:t>HBase</a:t>
            </a:r>
            <a:r>
              <a:rPr lang="en-US" sz="2400" dirty="0" smtClean="0">
                <a:solidFill>
                  <a:prstClr val="white"/>
                </a:solidFill>
                <a:latin typeface="Cambria" pitchFamily="18" charset="0"/>
              </a:rPr>
              <a:t>), Pig, Teradata Connector to HDFS</a:t>
            </a:r>
            <a:endParaRPr lang="en-US" sz="2400" dirty="0">
              <a:solidFill>
                <a:prstClr val="white"/>
              </a:solidFill>
              <a:latin typeface="Cambria" pitchFamily="18" charset="0"/>
            </a:endParaRPr>
          </a:p>
        </p:txBody>
      </p:sp>
    </p:spTree>
    <p:extLst>
      <p:ext uri="{BB962C8B-B14F-4D97-AF65-F5344CB8AC3E}">
        <p14:creationId xmlns="" xmlns:p14="http://schemas.microsoft.com/office/powerpoint/2010/main" val="1373871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82750"/>
            <a:ext cx="8686800" cy="4946650"/>
          </a:xfrm>
        </p:spPr>
        <p:txBody>
          <a:bodyPr/>
          <a:lstStyle/>
          <a:p>
            <a:pPr lvl="1">
              <a:defRPr/>
            </a:pPr>
            <a:r>
              <a:rPr lang="en-US" sz="1800" dirty="0" smtClean="0"/>
              <a:t>This </a:t>
            </a:r>
            <a:r>
              <a:rPr lang="en-US" sz="1800" dirty="0"/>
              <a:t>chapter will introduce you to the  </a:t>
            </a:r>
            <a:r>
              <a:rPr lang="en-US" sz="1800" dirty="0" smtClean="0"/>
              <a:t>concepts of </a:t>
            </a:r>
            <a:r>
              <a:rPr lang="en-US" sz="1800" dirty="0" err="1" smtClean="0"/>
              <a:t>HBase</a:t>
            </a:r>
            <a:r>
              <a:rPr lang="en-US" sz="1800" dirty="0" smtClean="0"/>
              <a:t> – </a:t>
            </a:r>
            <a:r>
              <a:rPr lang="en-US" sz="1800" dirty="0" err="1" smtClean="0"/>
              <a:t>NoSQL</a:t>
            </a:r>
            <a:r>
              <a:rPr lang="en-US" sz="1800" dirty="0" smtClean="0"/>
              <a:t> </a:t>
            </a:r>
            <a:r>
              <a:rPr lang="en-US" sz="1800" dirty="0" err="1" smtClean="0"/>
              <a:t>Hadoop</a:t>
            </a:r>
            <a:r>
              <a:rPr lang="en-US" sz="1800" dirty="0" smtClean="0"/>
              <a:t> Database, Pig Programming and Teradata to HDFS connector</a:t>
            </a:r>
            <a:endParaRPr lang="en-US" sz="1800" dirty="0"/>
          </a:p>
        </p:txBody>
      </p:sp>
      <p:sp>
        <p:nvSpPr>
          <p:cNvPr id="3" name="Title 2"/>
          <p:cNvSpPr>
            <a:spLocks noGrp="1"/>
          </p:cNvSpPr>
          <p:nvPr>
            <p:ph type="title"/>
          </p:nvPr>
        </p:nvSpPr>
        <p:spPr/>
        <p:txBody>
          <a:bodyPr/>
          <a:lstStyle/>
          <a:p>
            <a:r>
              <a:rPr lang="en-US" dirty="0" smtClean="0"/>
              <a:t>Overview – </a:t>
            </a:r>
            <a:r>
              <a:rPr lang="en-US" dirty="0" err="1" smtClean="0"/>
              <a:t>HBase</a:t>
            </a:r>
            <a:r>
              <a:rPr lang="en-US" dirty="0" smtClean="0"/>
              <a:t>, Pig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86</a:t>
            </a:fld>
            <a:endParaRPr lang="en-US" dirty="0"/>
          </a:p>
        </p:txBody>
      </p:sp>
    </p:spTree>
    <p:extLst>
      <p:ext uri="{BB962C8B-B14F-4D97-AF65-F5344CB8AC3E}">
        <p14:creationId xmlns="" xmlns:p14="http://schemas.microsoft.com/office/powerpoint/2010/main" val="12430246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HBase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87</a:t>
            </a:fld>
            <a:endParaRPr lang="en-US" dirty="0"/>
          </a:p>
        </p:txBody>
      </p:sp>
      <p:sp>
        <p:nvSpPr>
          <p:cNvPr id="6" name="AutoShape 5"/>
          <p:cNvSpPr>
            <a:spLocks noChangeArrowheads="1"/>
          </p:cNvSpPr>
          <p:nvPr/>
        </p:nvSpPr>
        <p:spPr bwMode="auto">
          <a:xfrm>
            <a:off x="609600" y="1752600"/>
            <a:ext cx="3886200" cy="1981200"/>
          </a:xfrm>
          <a:prstGeom prst="roundRect">
            <a:avLst>
              <a:gd name="adj" fmla="val 0"/>
            </a:avLst>
          </a:prstGeom>
          <a:noFill/>
          <a:ln w="9525" algn="ctr">
            <a:solidFill>
              <a:srgbClr val="DDDDDD"/>
            </a:solidFill>
            <a:round/>
            <a:headEnd/>
            <a:tailEnd/>
          </a:ln>
        </p:spPr>
        <p:txBody>
          <a:bodyPr/>
          <a:lstStyle/>
          <a:p>
            <a:pPr marL="166688" indent="-166688" fontAlgn="base">
              <a:spcBef>
                <a:spcPct val="0"/>
              </a:spcBef>
              <a:spcAft>
                <a:spcPct val="0"/>
              </a:spcAft>
              <a:buClr>
                <a:srgbClr val="FF9933"/>
              </a:buClr>
              <a:buSzPct val="80000"/>
              <a:buFont typeface="Wingdings" pitchFamily="2" charset="2"/>
              <a:buChar char="q"/>
            </a:pPr>
            <a:endParaRPr lang="en-US" sz="1200" dirty="0">
              <a:solidFill>
                <a:srgbClr val="000000"/>
              </a:solidFill>
              <a:ea typeface="MS PGothic" pitchFamily="34" charset="-128"/>
              <a:cs typeface="Calibri" pitchFamily="34" charset="0"/>
            </a:endParaRPr>
          </a:p>
          <a:p>
            <a:pPr indent="-166688">
              <a:lnSpc>
                <a:spcPct val="150000"/>
              </a:lnSpc>
              <a:spcBef>
                <a:spcPts val="100"/>
              </a:spcBef>
              <a:buClr>
                <a:srgbClr val="000000"/>
              </a:buClr>
              <a:buSzPct val="100000"/>
              <a:buFont typeface="Wingdings" pitchFamily="2" charset="2"/>
              <a:buChar char="§"/>
            </a:pPr>
            <a:r>
              <a:rPr lang="en-US" sz="1200" dirty="0">
                <a:solidFill>
                  <a:srgbClr val="000000"/>
                </a:solidFill>
                <a:ea typeface="MS PGothic" pitchFamily="34" charset="-128"/>
                <a:cs typeface="Calibri" pitchFamily="34" charset="0"/>
              </a:rPr>
              <a:t>HBase is an open-source, distributed, versioned, column-oriented store modeled after Google’s Big Table</a:t>
            </a:r>
          </a:p>
          <a:p>
            <a:pPr marL="182880" indent="-166688">
              <a:lnSpc>
                <a:spcPct val="150000"/>
              </a:lnSpc>
              <a:spcBef>
                <a:spcPts val="100"/>
              </a:spcBef>
              <a:buClr>
                <a:srgbClr val="000000"/>
              </a:buClr>
              <a:buSzPct val="100000"/>
              <a:buFont typeface="Wingdings" pitchFamily="2" charset="2"/>
              <a:buChar char="§"/>
            </a:pPr>
            <a:r>
              <a:rPr lang="en-US" sz="1200" dirty="0">
                <a:solidFill>
                  <a:srgbClr val="000000"/>
                </a:solidFill>
                <a:ea typeface="MS PGothic" pitchFamily="34" charset="-128"/>
                <a:cs typeface="Calibri" pitchFamily="34" charset="0"/>
              </a:rPr>
              <a:t>Data is stored as Key-Value Pairs</a:t>
            </a:r>
          </a:p>
          <a:p>
            <a:pPr marL="182880" indent="-166688">
              <a:lnSpc>
                <a:spcPct val="150000"/>
              </a:lnSpc>
              <a:spcBef>
                <a:spcPts val="100"/>
              </a:spcBef>
              <a:buClr>
                <a:srgbClr val="000000"/>
              </a:buClr>
              <a:buSzPct val="100000"/>
              <a:buFont typeface="Wingdings" pitchFamily="2" charset="2"/>
              <a:buChar char="§"/>
            </a:pPr>
            <a:r>
              <a:rPr lang="en-US" sz="1200" dirty="0">
                <a:solidFill>
                  <a:srgbClr val="000000"/>
                </a:solidFill>
                <a:ea typeface="MS PGothic" pitchFamily="34" charset="-128"/>
                <a:cs typeface="Calibri" pitchFamily="34" charset="0"/>
              </a:rPr>
              <a:t>Features compression and in-memory operation</a:t>
            </a:r>
          </a:p>
          <a:p>
            <a:pPr marL="182880" indent="-166688">
              <a:lnSpc>
                <a:spcPct val="150000"/>
              </a:lnSpc>
              <a:spcBef>
                <a:spcPts val="100"/>
              </a:spcBef>
              <a:buClr>
                <a:srgbClr val="000000"/>
              </a:buClr>
              <a:buSzPct val="100000"/>
              <a:buFont typeface="Wingdings" pitchFamily="2" charset="2"/>
              <a:buChar char="§"/>
            </a:pPr>
            <a:r>
              <a:rPr lang="en-US" sz="1200" dirty="0">
                <a:solidFill>
                  <a:srgbClr val="000000"/>
                </a:solidFill>
                <a:ea typeface="MS PGothic" pitchFamily="34" charset="-128"/>
                <a:cs typeface="Calibri" pitchFamily="34" charset="0"/>
              </a:rPr>
              <a:t>Can server as input/output to MapReduce jobs in Hadoop</a:t>
            </a:r>
          </a:p>
          <a:p>
            <a:pPr marL="623888" lvl="1" indent="-166688" fontAlgn="base">
              <a:spcBef>
                <a:spcPct val="0"/>
              </a:spcBef>
              <a:spcAft>
                <a:spcPct val="0"/>
              </a:spcAft>
              <a:buClr>
                <a:srgbClr val="FF9933"/>
              </a:buClr>
              <a:buSzPct val="80000"/>
              <a:buFont typeface="Wingdings" pitchFamily="2" charset="2"/>
              <a:buChar char="q"/>
            </a:pPr>
            <a:endParaRPr lang="en-US" sz="1200" dirty="0">
              <a:solidFill>
                <a:srgbClr val="000000"/>
              </a:solidFill>
              <a:ea typeface="MS PGothic" pitchFamily="34" charset="-128"/>
              <a:cs typeface="Calibri" pitchFamily="34" charset="0"/>
            </a:endParaRPr>
          </a:p>
        </p:txBody>
      </p:sp>
      <p:sp>
        <p:nvSpPr>
          <p:cNvPr id="7" name="AutoShape 5"/>
          <p:cNvSpPr>
            <a:spLocks noChangeArrowheads="1"/>
          </p:cNvSpPr>
          <p:nvPr/>
        </p:nvSpPr>
        <p:spPr bwMode="auto">
          <a:xfrm>
            <a:off x="4876800" y="1828800"/>
            <a:ext cx="3962400" cy="1905000"/>
          </a:xfrm>
          <a:prstGeom prst="roundRect">
            <a:avLst>
              <a:gd name="adj" fmla="val 0"/>
            </a:avLst>
          </a:prstGeom>
          <a:noFill/>
          <a:ln w="9525" algn="ctr">
            <a:solidFill>
              <a:srgbClr val="DDDDDD"/>
            </a:solidFill>
            <a:round/>
            <a:headEnd/>
            <a:tailEnd/>
          </a:ln>
        </p:spPr>
        <p:txBody>
          <a:bodyPr/>
          <a:lstStyle/>
          <a:p>
            <a:pPr marL="166688" indent="-166688">
              <a:buClr>
                <a:srgbClr val="000000"/>
              </a:buClr>
              <a:buSzPct val="100000"/>
              <a:buFont typeface="Wingdings" pitchFamily="2" charset="2"/>
              <a:buChar char="§"/>
              <a:defRPr/>
            </a:pPr>
            <a:endParaRPr lang="en-US" sz="1200" dirty="0">
              <a:solidFill>
                <a:prstClr val="black"/>
              </a:solidFill>
              <a:ea typeface="MS PGothic" pitchFamily="34" charset="-128"/>
              <a:cs typeface="Calibri" pitchFamily="34" charset="0"/>
            </a:endParaRPr>
          </a:p>
          <a:p>
            <a:pPr marL="166688" indent="-166688">
              <a:lnSpc>
                <a:spcPct val="150000"/>
              </a:lnSpc>
              <a:buClr>
                <a:srgbClr val="000000"/>
              </a:buClr>
              <a:buSzPct val="100000"/>
              <a:buFont typeface="Wingdings" pitchFamily="2" charset="2"/>
              <a:buChar char="§"/>
            </a:pPr>
            <a:r>
              <a:rPr lang="en-US" sz="1200" dirty="0">
                <a:solidFill>
                  <a:srgbClr val="000000"/>
                </a:solidFill>
                <a:ea typeface="MS PGothic" pitchFamily="34" charset="-128"/>
                <a:cs typeface="Calibri" pitchFamily="34" charset="0"/>
              </a:rPr>
              <a:t>Strictly consistent reads and writes Linear and modular scalability. </a:t>
            </a:r>
          </a:p>
          <a:p>
            <a:pPr marL="166688" indent="-166688">
              <a:lnSpc>
                <a:spcPct val="150000"/>
              </a:lnSpc>
              <a:buClr>
                <a:srgbClr val="000000"/>
              </a:buClr>
              <a:buSzPct val="100000"/>
              <a:buFont typeface="Wingdings" pitchFamily="2" charset="2"/>
              <a:buChar char="§"/>
            </a:pPr>
            <a:r>
              <a:rPr lang="en-US" sz="1200" dirty="0">
                <a:solidFill>
                  <a:srgbClr val="000000"/>
                </a:solidFill>
                <a:ea typeface="MS PGothic" pitchFamily="34" charset="-128"/>
                <a:cs typeface="Calibri" pitchFamily="34" charset="0"/>
              </a:rPr>
              <a:t>Row-level atomic operations including compare-and-swap ops like incrementing counters</a:t>
            </a:r>
          </a:p>
          <a:p>
            <a:pPr marL="166688" indent="-166688">
              <a:lnSpc>
                <a:spcPct val="150000"/>
              </a:lnSpc>
              <a:buClr>
                <a:srgbClr val="000000"/>
              </a:buClr>
              <a:buSzPct val="100000"/>
              <a:buFont typeface="Wingdings" pitchFamily="2" charset="2"/>
              <a:buChar char="§"/>
            </a:pPr>
            <a:r>
              <a:rPr lang="en-US" sz="1200" dirty="0">
                <a:solidFill>
                  <a:srgbClr val="000000"/>
                </a:solidFill>
                <a:ea typeface="MS PGothic" pitchFamily="34" charset="-128"/>
                <a:cs typeface="Calibri" pitchFamily="34" charset="0"/>
              </a:rPr>
              <a:t>Augmented key-value schemas, the user can group columns into families which are configured independently</a:t>
            </a:r>
          </a:p>
        </p:txBody>
      </p:sp>
      <p:sp>
        <p:nvSpPr>
          <p:cNvPr id="8" name="AutoShape 2"/>
          <p:cNvSpPr>
            <a:spLocks noChangeArrowheads="1"/>
          </p:cNvSpPr>
          <p:nvPr/>
        </p:nvSpPr>
        <p:spPr bwMode="auto">
          <a:xfrm>
            <a:off x="4876800" y="1600200"/>
            <a:ext cx="3281349" cy="433876"/>
          </a:xfrm>
          <a:prstGeom prst="roundRect">
            <a:avLst>
              <a:gd name="adj" fmla="val 7935"/>
            </a:avLst>
          </a:prstGeom>
          <a:solidFill>
            <a:schemeClr val="tx2">
              <a:lumMod val="60000"/>
              <a:lumOff val="40000"/>
            </a:schemeClr>
          </a:solidFill>
          <a:ln>
            <a:headEnd/>
            <a:tailEnd/>
          </a:ln>
        </p:spPr>
        <p:style>
          <a:lnRef idx="2">
            <a:schemeClr val="accent5"/>
          </a:lnRef>
          <a:fillRef idx="1">
            <a:schemeClr val="lt1"/>
          </a:fillRef>
          <a:effectRef idx="0">
            <a:schemeClr val="accent5"/>
          </a:effectRef>
          <a:fontRef idx="minor">
            <a:schemeClr val="dk1"/>
          </a:fontRef>
        </p:style>
        <p:txBody>
          <a:bodyPr wrap="none" anchor="ctr"/>
          <a:lstStyle/>
          <a:p>
            <a:pPr>
              <a:defRPr/>
            </a:pPr>
            <a:r>
              <a:rPr lang="en-US" sz="1400" b="1" dirty="0">
                <a:solidFill>
                  <a:prstClr val="white"/>
                </a:solidFill>
                <a:cs typeface="Calibri" pitchFamily="34" charset="0"/>
              </a:rPr>
              <a:t>Functionality</a:t>
            </a:r>
          </a:p>
        </p:txBody>
      </p:sp>
      <p:sp>
        <p:nvSpPr>
          <p:cNvPr id="9" name="AutoShape 2"/>
          <p:cNvSpPr>
            <a:spLocks noChangeArrowheads="1"/>
          </p:cNvSpPr>
          <p:nvPr/>
        </p:nvSpPr>
        <p:spPr bwMode="auto">
          <a:xfrm>
            <a:off x="609600" y="1600200"/>
            <a:ext cx="3264416" cy="365130"/>
          </a:xfrm>
          <a:prstGeom prst="roundRect">
            <a:avLst>
              <a:gd name="adj" fmla="val 7935"/>
            </a:avLst>
          </a:prstGeom>
          <a:solidFill>
            <a:schemeClr val="tx2">
              <a:lumMod val="60000"/>
              <a:lumOff val="40000"/>
            </a:schemeClr>
          </a:solidFill>
          <a:ln>
            <a:headEnd/>
            <a:tailEnd/>
          </a:ln>
        </p:spPr>
        <p:style>
          <a:lnRef idx="2">
            <a:schemeClr val="accent5"/>
          </a:lnRef>
          <a:fillRef idx="1">
            <a:schemeClr val="lt1"/>
          </a:fillRef>
          <a:effectRef idx="0">
            <a:schemeClr val="accent5"/>
          </a:effectRef>
          <a:fontRef idx="minor">
            <a:schemeClr val="dk1"/>
          </a:fontRef>
        </p:style>
        <p:txBody>
          <a:bodyPr wrap="none" anchor="ctr"/>
          <a:lstStyle/>
          <a:p>
            <a:pPr>
              <a:defRPr/>
            </a:pPr>
            <a:r>
              <a:rPr lang="en-US" sz="1400" b="1" dirty="0">
                <a:solidFill>
                  <a:prstClr val="white"/>
                </a:solidFill>
                <a:cs typeface="Calibri" pitchFamily="34" charset="0"/>
              </a:rPr>
              <a:t>Overview</a:t>
            </a:r>
          </a:p>
        </p:txBody>
      </p:sp>
      <p:sp>
        <p:nvSpPr>
          <p:cNvPr id="43" name="Rounded Rectangle 42"/>
          <p:cNvSpPr/>
          <p:nvPr/>
        </p:nvSpPr>
        <p:spPr bwMode="auto">
          <a:xfrm>
            <a:off x="2154640" y="4038600"/>
            <a:ext cx="4648200" cy="2514600"/>
          </a:xfrm>
          <a:prstGeom prst="roundRect">
            <a:avLst/>
          </a:prstGeom>
          <a:ln>
            <a:solidFill>
              <a:schemeClr val="bg1">
                <a:lumMod val="9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ea typeface="ＭＳ Ｐゴシック" pitchFamily="-12" charset="-128"/>
              <a:cs typeface="Calibri" pitchFamily="34" charset="0"/>
            </a:endParaRPr>
          </a:p>
        </p:txBody>
      </p:sp>
      <p:sp>
        <p:nvSpPr>
          <p:cNvPr id="44" name="Rounded Rectangle 43"/>
          <p:cNvSpPr/>
          <p:nvPr/>
        </p:nvSpPr>
        <p:spPr bwMode="auto">
          <a:xfrm>
            <a:off x="2286000" y="5086350"/>
            <a:ext cx="1066800" cy="990600"/>
          </a:xfrm>
          <a:prstGeom prst="roundRect">
            <a:avLst/>
          </a:prstGeom>
          <a:solidFill>
            <a:schemeClr val="bg1"/>
          </a:solidFill>
          <a:ln>
            <a:solidFill>
              <a:schemeClr val="tx2">
                <a:lumMod val="60000"/>
                <a:lumOff val="4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ea typeface="ＭＳ Ｐゴシック" pitchFamily="-12" charset="-128"/>
              <a:cs typeface="Calibri" pitchFamily="34" charset="0"/>
            </a:endParaRPr>
          </a:p>
        </p:txBody>
      </p:sp>
      <p:sp>
        <p:nvSpPr>
          <p:cNvPr id="45" name="Rounded Rectangle 44"/>
          <p:cNvSpPr/>
          <p:nvPr/>
        </p:nvSpPr>
        <p:spPr bwMode="auto">
          <a:xfrm>
            <a:off x="2362200" y="5467350"/>
            <a:ext cx="914400" cy="228600"/>
          </a:xfrm>
          <a:prstGeom prst="roundRect">
            <a:avLst/>
          </a:prstGeom>
          <a:solidFill>
            <a:schemeClr val="tx2">
              <a:lumMod val="60000"/>
              <a:lumOff val="40000"/>
            </a:schemeClr>
          </a:solidFill>
          <a:ln>
            <a:solidFill>
              <a:schemeClr val="accent1">
                <a:lumMod val="40000"/>
                <a:lumOff val="6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FFFFFF"/>
                </a:solidFill>
                <a:ea typeface="ＭＳ Ｐゴシック" pitchFamily="-12" charset="-128"/>
                <a:cs typeface="Calibri" pitchFamily="34" charset="0"/>
              </a:rPr>
              <a:t>Region</a:t>
            </a:r>
          </a:p>
        </p:txBody>
      </p:sp>
      <p:sp>
        <p:nvSpPr>
          <p:cNvPr id="46" name="Rounded Rectangle 45"/>
          <p:cNvSpPr/>
          <p:nvPr/>
        </p:nvSpPr>
        <p:spPr bwMode="auto">
          <a:xfrm>
            <a:off x="2362200" y="5772150"/>
            <a:ext cx="914400" cy="228600"/>
          </a:xfrm>
          <a:prstGeom prst="roundRect">
            <a:avLst/>
          </a:prstGeom>
          <a:solidFill>
            <a:schemeClr val="tx2">
              <a:lumMod val="60000"/>
              <a:lumOff val="40000"/>
            </a:schemeClr>
          </a:solidFill>
          <a:ln>
            <a:solidFill>
              <a:schemeClr val="accent1">
                <a:lumMod val="40000"/>
                <a:lumOff val="6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FFFFFF"/>
                </a:solidFill>
                <a:ea typeface="ＭＳ Ｐゴシック" pitchFamily="-12" charset="-128"/>
                <a:cs typeface="Calibri" pitchFamily="34" charset="0"/>
              </a:rPr>
              <a:t>Region</a:t>
            </a:r>
          </a:p>
        </p:txBody>
      </p:sp>
      <p:sp>
        <p:nvSpPr>
          <p:cNvPr id="47" name="Rounded Rectangle 46"/>
          <p:cNvSpPr/>
          <p:nvPr/>
        </p:nvSpPr>
        <p:spPr bwMode="auto">
          <a:xfrm>
            <a:off x="5867400" y="4171950"/>
            <a:ext cx="685800" cy="2209800"/>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prstClr val="white"/>
                </a:solidFill>
                <a:ea typeface="ＭＳ Ｐゴシック" pitchFamily="-12" charset="-128"/>
                <a:cs typeface="Calibri" pitchFamily="34" charset="0"/>
              </a:rPr>
              <a:t>Zoo keeper</a:t>
            </a:r>
            <a:endParaRPr lang="en-US" sz="1200" b="1" dirty="0">
              <a:solidFill>
                <a:prstClr val="white"/>
              </a:solidFill>
              <a:ea typeface="ＭＳ Ｐゴシック" pitchFamily="-12" charset="-128"/>
              <a:cs typeface="Calibri" pitchFamily="34" charset="0"/>
            </a:endParaRPr>
          </a:p>
        </p:txBody>
      </p:sp>
      <p:sp>
        <p:nvSpPr>
          <p:cNvPr id="48" name="Rounded Rectangle 47"/>
          <p:cNvSpPr/>
          <p:nvPr/>
        </p:nvSpPr>
        <p:spPr bwMode="auto">
          <a:xfrm>
            <a:off x="2400300" y="4171950"/>
            <a:ext cx="838200" cy="4572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rgbClr val="000000"/>
                </a:solidFill>
                <a:ea typeface="ＭＳ Ｐゴシック" pitchFamily="-12" charset="-128"/>
                <a:cs typeface="Calibri" pitchFamily="34" charset="0"/>
              </a:rPr>
              <a:t>CLI</a:t>
            </a:r>
          </a:p>
        </p:txBody>
      </p:sp>
      <p:sp>
        <p:nvSpPr>
          <p:cNvPr id="49" name="Rounded Rectangle 48"/>
          <p:cNvSpPr/>
          <p:nvPr/>
        </p:nvSpPr>
        <p:spPr bwMode="auto">
          <a:xfrm>
            <a:off x="3810000" y="4400550"/>
            <a:ext cx="990600" cy="304800"/>
          </a:xfrm>
          <a:prstGeom prst="roundRect">
            <a:avLst/>
          </a:prstGeom>
          <a:solidFill>
            <a:schemeClr val="bg2">
              <a:lumMod val="20000"/>
              <a:lumOff val="80000"/>
            </a:schemeClr>
          </a:solidFill>
          <a:ln>
            <a:solidFill>
              <a:schemeClr val="tx2">
                <a:lumMod val="60000"/>
                <a:lumOff val="4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900" b="1" dirty="0" err="1">
                <a:solidFill>
                  <a:srgbClr val="000000"/>
                </a:solidFill>
                <a:ea typeface="ＭＳ Ｐゴシック" pitchFamily="-12" charset="-128"/>
                <a:cs typeface="Calibri" pitchFamily="34" charset="0"/>
              </a:rPr>
              <a:t>HMaster</a:t>
            </a:r>
            <a:endParaRPr lang="en-US" sz="900" b="1" dirty="0">
              <a:solidFill>
                <a:srgbClr val="000000"/>
              </a:solidFill>
              <a:ea typeface="ＭＳ Ｐゴシック" pitchFamily="-12" charset="-128"/>
              <a:cs typeface="Calibri" pitchFamily="34" charset="0"/>
            </a:endParaRPr>
          </a:p>
        </p:txBody>
      </p:sp>
      <p:sp>
        <p:nvSpPr>
          <p:cNvPr id="50" name="Rounded Rectangle 49"/>
          <p:cNvSpPr/>
          <p:nvPr/>
        </p:nvSpPr>
        <p:spPr bwMode="auto">
          <a:xfrm>
            <a:off x="2286000" y="6229350"/>
            <a:ext cx="3352800" cy="247650"/>
          </a:xfrm>
          <a:prstGeom prst="roundRect">
            <a:avLst/>
          </a:prstGeom>
          <a:solidFill>
            <a:schemeClr val="bg1"/>
          </a:solidFill>
          <a:ln>
            <a:solidFill>
              <a:schemeClr val="tx2">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rgbClr val="000000"/>
                </a:solidFill>
                <a:ea typeface="ＭＳ Ｐゴシック" pitchFamily="-12" charset="-128"/>
                <a:cs typeface="Calibri" pitchFamily="34" charset="0"/>
              </a:rPr>
              <a:t>HDFS</a:t>
            </a:r>
          </a:p>
        </p:txBody>
      </p:sp>
      <p:cxnSp>
        <p:nvCxnSpPr>
          <p:cNvPr id="51" name="Straight Arrow Connector 50"/>
          <p:cNvCxnSpPr>
            <a:stCxn id="48" idx="2"/>
            <a:endCxn id="53" idx="0"/>
          </p:cNvCxnSpPr>
          <p:nvPr/>
        </p:nvCxnSpPr>
        <p:spPr bwMode="auto">
          <a:xfrm>
            <a:off x="2819400" y="4629150"/>
            <a:ext cx="0" cy="43809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bwMode="auto">
          <a:xfrm>
            <a:off x="5638800" y="5695950"/>
            <a:ext cx="22860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bwMode="auto">
          <a:xfrm>
            <a:off x="2362200" y="5067240"/>
            <a:ext cx="914400" cy="246221"/>
          </a:xfrm>
          <a:prstGeom prst="rect">
            <a:avLst/>
          </a:prstGeom>
          <a:noFill/>
          <a:ln w="9525">
            <a:noFill/>
            <a:miter lim="800000"/>
            <a:headEnd/>
            <a:tailEnd/>
          </a:ln>
        </p:spPr>
        <p:txBody>
          <a:bodyPr wrap="square" rtlCol="0">
            <a:prstTxWarp prst="textNoShape">
              <a:avLst/>
            </a:prstTxWarp>
            <a:spAutoFit/>
          </a:bodyPr>
          <a:lstStyle/>
          <a:p>
            <a:pPr algn="ctr" eaLnBrk="0" hangingPunct="0"/>
            <a:r>
              <a:rPr lang="en-US" sz="1000" b="1" dirty="0">
                <a:solidFill>
                  <a:srgbClr val="000000"/>
                </a:solidFill>
                <a:ea typeface="MS PGothic" pitchFamily="34" charset="-128"/>
                <a:cs typeface="Calibri" pitchFamily="34" charset="0"/>
              </a:rPr>
              <a:t>Region Server</a:t>
            </a:r>
            <a:endParaRPr lang="en-US" b="1" dirty="0">
              <a:solidFill>
                <a:srgbClr val="000000"/>
              </a:solidFill>
              <a:ea typeface="MS PGothic" pitchFamily="34" charset="-128"/>
              <a:cs typeface="Calibri" pitchFamily="34" charset="0"/>
            </a:endParaRPr>
          </a:p>
        </p:txBody>
      </p:sp>
      <p:sp>
        <p:nvSpPr>
          <p:cNvPr id="54" name="Rounded Rectangle 53"/>
          <p:cNvSpPr/>
          <p:nvPr/>
        </p:nvSpPr>
        <p:spPr bwMode="auto">
          <a:xfrm>
            <a:off x="3429000" y="5086350"/>
            <a:ext cx="1066800" cy="990600"/>
          </a:xfrm>
          <a:prstGeom prst="roundRect">
            <a:avLst/>
          </a:prstGeom>
          <a:solidFill>
            <a:schemeClr val="bg1"/>
          </a:solidFill>
          <a:ln>
            <a:solidFill>
              <a:schemeClr val="tx2">
                <a:lumMod val="60000"/>
                <a:lumOff val="4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ea typeface="ＭＳ Ｐゴシック" pitchFamily="-12" charset="-128"/>
              <a:cs typeface="Calibri" pitchFamily="34" charset="0"/>
            </a:endParaRPr>
          </a:p>
        </p:txBody>
      </p:sp>
      <p:sp>
        <p:nvSpPr>
          <p:cNvPr id="55" name="Rounded Rectangle 54"/>
          <p:cNvSpPr/>
          <p:nvPr/>
        </p:nvSpPr>
        <p:spPr bwMode="auto">
          <a:xfrm>
            <a:off x="3505200" y="5467350"/>
            <a:ext cx="914400" cy="228600"/>
          </a:xfrm>
          <a:prstGeom prst="roundRect">
            <a:avLst/>
          </a:prstGeom>
          <a:solidFill>
            <a:schemeClr val="tx2">
              <a:lumMod val="60000"/>
              <a:lumOff val="40000"/>
            </a:schemeClr>
          </a:solidFill>
          <a:ln>
            <a:solidFill>
              <a:schemeClr val="accent1">
                <a:lumMod val="40000"/>
                <a:lumOff val="6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FFFFFF"/>
                </a:solidFill>
                <a:ea typeface="ＭＳ Ｐゴシック" pitchFamily="-12" charset="-128"/>
                <a:cs typeface="Calibri" pitchFamily="34" charset="0"/>
              </a:rPr>
              <a:t>Region</a:t>
            </a:r>
          </a:p>
        </p:txBody>
      </p:sp>
      <p:sp>
        <p:nvSpPr>
          <p:cNvPr id="56" name="Rounded Rectangle 55"/>
          <p:cNvSpPr/>
          <p:nvPr/>
        </p:nvSpPr>
        <p:spPr bwMode="auto">
          <a:xfrm>
            <a:off x="3505200" y="5772150"/>
            <a:ext cx="914400" cy="228600"/>
          </a:xfrm>
          <a:prstGeom prst="roundRect">
            <a:avLst/>
          </a:prstGeom>
          <a:solidFill>
            <a:schemeClr val="tx2">
              <a:lumMod val="60000"/>
              <a:lumOff val="40000"/>
            </a:schemeClr>
          </a:solidFill>
          <a:ln>
            <a:solidFill>
              <a:schemeClr val="accent1">
                <a:lumMod val="40000"/>
                <a:lumOff val="6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FFFFFF"/>
                </a:solidFill>
                <a:ea typeface="ＭＳ Ｐゴシック" pitchFamily="-12" charset="-128"/>
                <a:cs typeface="Calibri" pitchFamily="34" charset="0"/>
              </a:rPr>
              <a:t>Region</a:t>
            </a:r>
          </a:p>
        </p:txBody>
      </p:sp>
      <p:sp>
        <p:nvSpPr>
          <p:cNvPr id="57" name="TextBox 56"/>
          <p:cNvSpPr txBox="1"/>
          <p:nvPr/>
        </p:nvSpPr>
        <p:spPr bwMode="auto">
          <a:xfrm>
            <a:off x="3505200" y="5067240"/>
            <a:ext cx="914400" cy="246221"/>
          </a:xfrm>
          <a:prstGeom prst="rect">
            <a:avLst/>
          </a:prstGeom>
          <a:noFill/>
          <a:ln w="9525">
            <a:noFill/>
            <a:miter lim="800000"/>
            <a:headEnd/>
            <a:tailEnd/>
          </a:ln>
        </p:spPr>
        <p:txBody>
          <a:bodyPr wrap="square" rtlCol="0">
            <a:prstTxWarp prst="textNoShape">
              <a:avLst/>
            </a:prstTxWarp>
            <a:spAutoFit/>
          </a:bodyPr>
          <a:lstStyle/>
          <a:p>
            <a:pPr algn="ctr" eaLnBrk="0" hangingPunct="0"/>
            <a:r>
              <a:rPr lang="en-US" sz="1000" b="1" dirty="0">
                <a:solidFill>
                  <a:srgbClr val="000000"/>
                </a:solidFill>
                <a:ea typeface="MS PGothic" pitchFamily="34" charset="-128"/>
                <a:cs typeface="Calibri" pitchFamily="34" charset="0"/>
              </a:rPr>
              <a:t>Region Server</a:t>
            </a:r>
            <a:endParaRPr lang="en-US" b="1" dirty="0">
              <a:solidFill>
                <a:srgbClr val="000000"/>
              </a:solidFill>
              <a:ea typeface="MS PGothic" pitchFamily="34" charset="-128"/>
              <a:cs typeface="Calibri" pitchFamily="34" charset="0"/>
            </a:endParaRPr>
          </a:p>
        </p:txBody>
      </p:sp>
      <p:sp>
        <p:nvSpPr>
          <p:cNvPr id="58" name="Rounded Rectangle 57"/>
          <p:cNvSpPr/>
          <p:nvPr/>
        </p:nvSpPr>
        <p:spPr bwMode="auto">
          <a:xfrm>
            <a:off x="4572000" y="5086350"/>
            <a:ext cx="1066800" cy="990600"/>
          </a:xfrm>
          <a:prstGeom prst="roundRect">
            <a:avLst/>
          </a:prstGeom>
          <a:solidFill>
            <a:schemeClr val="bg1"/>
          </a:solidFill>
          <a:ln>
            <a:solidFill>
              <a:schemeClr val="tx2">
                <a:lumMod val="60000"/>
                <a:lumOff val="4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rgbClr val="000000"/>
              </a:solidFill>
              <a:ea typeface="ＭＳ Ｐゴシック" pitchFamily="-12" charset="-128"/>
              <a:cs typeface="Calibri" pitchFamily="34" charset="0"/>
            </a:endParaRPr>
          </a:p>
        </p:txBody>
      </p:sp>
      <p:sp>
        <p:nvSpPr>
          <p:cNvPr id="59" name="Rounded Rectangle 58"/>
          <p:cNvSpPr/>
          <p:nvPr/>
        </p:nvSpPr>
        <p:spPr bwMode="auto">
          <a:xfrm>
            <a:off x="4648200" y="5467350"/>
            <a:ext cx="914400" cy="228600"/>
          </a:xfrm>
          <a:prstGeom prst="roundRect">
            <a:avLst/>
          </a:prstGeom>
          <a:solidFill>
            <a:schemeClr val="tx2">
              <a:lumMod val="60000"/>
              <a:lumOff val="40000"/>
            </a:schemeClr>
          </a:solidFill>
          <a:ln>
            <a:solidFill>
              <a:schemeClr val="accent1">
                <a:lumMod val="40000"/>
                <a:lumOff val="6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FFFFFF"/>
                </a:solidFill>
                <a:ea typeface="ＭＳ Ｐゴシック" pitchFamily="-12" charset="-128"/>
                <a:cs typeface="Calibri" pitchFamily="34" charset="0"/>
              </a:rPr>
              <a:t>Region</a:t>
            </a:r>
          </a:p>
        </p:txBody>
      </p:sp>
      <p:sp>
        <p:nvSpPr>
          <p:cNvPr id="60" name="Rounded Rectangle 59"/>
          <p:cNvSpPr/>
          <p:nvPr/>
        </p:nvSpPr>
        <p:spPr bwMode="auto">
          <a:xfrm>
            <a:off x="4648200" y="5772150"/>
            <a:ext cx="914400" cy="228600"/>
          </a:xfrm>
          <a:prstGeom prst="roundRect">
            <a:avLst/>
          </a:prstGeom>
          <a:solidFill>
            <a:schemeClr val="tx2">
              <a:lumMod val="60000"/>
              <a:lumOff val="40000"/>
            </a:schemeClr>
          </a:solidFill>
          <a:ln>
            <a:solidFill>
              <a:schemeClr val="accent1">
                <a:lumMod val="40000"/>
                <a:lumOff val="6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00" b="1" dirty="0">
                <a:solidFill>
                  <a:srgbClr val="FFFFFF"/>
                </a:solidFill>
                <a:ea typeface="ＭＳ Ｐゴシック" pitchFamily="-12" charset="-128"/>
                <a:cs typeface="Calibri" pitchFamily="34" charset="0"/>
              </a:rPr>
              <a:t>Region</a:t>
            </a:r>
          </a:p>
        </p:txBody>
      </p:sp>
      <p:sp>
        <p:nvSpPr>
          <p:cNvPr id="61" name="TextBox 60"/>
          <p:cNvSpPr txBox="1"/>
          <p:nvPr/>
        </p:nvSpPr>
        <p:spPr bwMode="auto">
          <a:xfrm>
            <a:off x="4648200" y="5067240"/>
            <a:ext cx="914400" cy="246221"/>
          </a:xfrm>
          <a:prstGeom prst="rect">
            <a:avLst/>
          </a:prstGeom>
          <a:noFill/>
          <a:ln w="9525">
            <a:noFill/>
            <a:miter lim="800000"/>
            <a:headEnd/>
            <a:tailEnd/>
          </a:ln>
        </p:spPr>
        <p:txBody>
          <a:bodyPr wrap="square" rtlCol="0">
            <a:prstTxWarp prst="textNoShape">
              <a:avLst/>
            </a:prstTxWarp>
            <a:spAutoFit/>
          </a:bodyPr>
          <a:lstStyle/>
          <a:p>
            <a:pPr algn="ctr" eaLnBrk="0" hangingPunct="0"/>
            <a:r>
              <a:rPr lang="en-US" sz="1000" b="1" dirty="0">
                <a:solidFill>
                  <a:srgbClr val="000000"/>
                </a:solidFill>
                <a:ea typeface="MS PGothic" pitchFamily="34" charset="-128"/>
                <a:cs typeface="Calibri" pitchFamily="34" charset="0"/>
              </a:rPr>
              <a:t>Region Server</a:t>
            </a:r>
            <a:endParaRPr lang="en-US" b="1" dirty="0">
              <a:solidFill>
                <a:srgbClr val="000000"/>
              </a:solidFill>
              <a:ea typeface="MS PGothic" pitchFamily="34" charset="-128"/>
              <a:cs typeface="Calibri" pitchFamily="34" charset="0"/>
            </a:endParaRPr>
          </a:p>
        </p:txBody>
      </p:sp>
      <p:cxnSp>
        <p:nvCxnSpPr>
          <p:cNvPr id="62" name="Straight Arrow Connector 61"/>
          <p:cNvCxnSpPr>
            <a:stCxn id="48" idx="2"/>
            <a:endCxn id="57" idx="0"/>
          </p:cNvCxnSpPr>
          <p:nvPr/>
        </p:nvCxnSpPr>
        <p:spPr bwMode="auto">
          <a:xfrm>
            <a:off x="2819400" y="4629150"/>
            <a:ext cx="1143000" cy="43809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8" idx="2"/>
            <a:endCxn id="61" idx="0"/>
          </p:cNvCxnSpPr>
          <p:nvPr/>
        </p:nvCxnSpPr>
        <p:spPr bwMode="auto">
          <a:xfrm>
            <a:off x="2819400" y="4629150"/>
            <a:ext cx="2286000" cy="43809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9" idx="2"/>
            <a:endCxn id="61" idx="0"/>
          </p:cNvCxnSpPr>
          <p:nvPr/>
        </p:nvCxnSpPr>
        <p:spPr bwMode="auto">
          <a:xfrm>
            <a:off x="4305300" y="4705350"/>
            <a:ext cx="800100" cy="36189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9" idx="2"/>
            <a:endCxn id="57" idx="0"/>
          </p:cNvCxnSpPr>
          <p:nvPr/>
        </p:nvCxnSpPr>
        <p:spPr bwMode="auto">
          <a:xfrm flipH="1">
            <a:off x="3962400" y="4705350"/>
            <a:ext cx="342900" cy="36189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49" idx="2"/>
            <a:endCxn id="53" idx="0"/>
          </p:cNvCxnSpPr>
          <p:nvPr/>
        </p:nvCxnSpPr>
        <p:spPr bwMode="auto">
          <a:xfrm flipH="1">
            <a:off x="2819400" y="4705350"/>
            <a:ext cx="1485900" cy="36189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bwMode="auto">
          <a:xfrm>
            <a:off x="3238500" y="4476750"/>
            <a:ext cx="59436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bwMode="auto">
          <a:xfrm>
            <a:off x="3248025" y="4248150"/>
            <a:ext cx="265176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bwMode="auto">
          <a:xfrm>
            <a:off x="5105400" y="6076950"/>
            <a:ext cx="0" cy="15240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bwMode="auto">
          <a:xfrm>
            <a:off x="3962400" y="6076950"/>
            <a:ext cx="0" cy="15240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bwMode="auto">
          <a:xfrm>
            <a:off x="2819400" y="6076950"/>
            <a:ext cx="0" cy="15240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endCxn id="49" idx="3"/>
          </p:cNvCxnSpPr>
          <p:nvPr/>
        </p:nvCxnSpPr>
        <p:spPr bwMode="auto">
          <a:xfrm flipH="1">
            <a:off x="4800600" y="4552950"/>
            <a:ext cx="106680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4271223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Hbase</a:t>
            </a:r>
            <a:r>
              <a:rPr lang="en-US" dirty="0" smtClean="0"/>
              <a:t> …</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88</a:t>
            </a:fld>
            <a:endParaRPr lang="en-US" dirty="0"/>
          </a:p>
        </p:txBody>
      </p:sp>
      <p:sp>
        <p:nvSpPr>
          <p:cNvPr id="38" name="AutoShape 5"/>
          <p:cNvSpPr>
            <a:spLocks noChangeArrowheads="1"/>
          </p:cNvSpPr>
          <p:nvPr/>
        </p:nvSpPr>
        <p:spPr bwMode="auto">
          <a:xfrm>
            <a:off x="1828800" y="4456755"/>
            <a:ext cx="4340226" cy="1258245"/>
          </a:xfrm>
          <a:prstGeom prst="roundRect">
            <a:avLst>
              <a:gd name="adj" fmla="val 0"/>
            </a:avLst>
          </a:prstGeom>
          <a:ln>
            <a:headEnd/>
            <a:tailEnd/>
          </a:ln>
        </p:spPr>
        <p:style>
          <a:lnRef idx="2">
            <a:schemeClr val="accent5"/>
          </a:lnRef>
          <a:fillRef idx="1">
            <a:schemeClr val="lt1"/>
          </a:fillRef>
          <a:effectRef idx="0">
            <a:schemeClr val="accent5"/>
          </a:effectRef>
          <a:fontRef idx="minor">
            <a:schemeClr val="dk1"/>
          </a:fontRef>
        </p:style>
        <p:txBody>
          <a:bodyPr/>
          <a:lstStyle/>
          <a:p>
            <a:pPr marL="166688" indent="-166688">
              <a:spcBef>
                <a:spcPts val="600"/>
              </a:spcBef>
              <a:buClr>
                <a:srgbClr val="000000"/>
              </a:buClr>
              <a:buSzPct val="100000"/>
              <a:buFont typeface="Wingdings" pitchFamily="2" charset="2"/>
              <a:buChar char="§"/>
              <a:defRPr/>
            </a:pPr>
            <a:endParaRPr lang="en-US" sz="1400" dirty="0">
              <a:solidFill>
                <a:prstClr val="black"/>
              </a:solidFill>
              <a:ea typeface="MS PGothic" pitchFamily="34" charset="-128"/>
              <a:cs typeface="Calibri" pitchFamily="34" charset="0"/>
            </a:endParaRPr>
          </a:p>
          <a:p>
            <a:pPr marL="166688" indent="-166688">
              <a:spcBef>
                <a:spcPts val="300"/>
              </a:spcBef>
              <a:buClr>
                <a:srgbClr val="000000"/>
              </a:buClr>
              <a:buSzPct val="100000"/>
              <a:buFont typeface="Wingdings" pitchFamily="2" charset="2"/>
              <a:buChar char="§"/>
            </a:pPr>
            <a:r>
              <a:rPr lang="en-US" sz="1400" dirty="0">
                <a:solidFill>
                  <a:srgbClr val="000000"/>
                </a:solidFill>
                <a:ea typeface="MS PGothic" pitchFamily="34" charset="-128"/>
                <a:cs typeface="Calibri" pitchFamily="34" charset="0"/>
              </a:rPr>
              <a:t>Optimizations for near real time access</a:t>
            </a:r>
          </a:p>
          <a:p>
            <a:pPr marL="166688" indent="-166688">
              <a:spcBef>
                <a:spcPts val="300"/>
              </a:spcBef>
              <a:buClr>
                <a:srgbClr val="000000"/>
              </a:buClr>
              <a:buSzPct val="100000"/>
              <a:buFont typeface="Wingdings" pitchFamily="2" charset="2"/>
              <a:buChar char="§"/>
            </a:pPr>
            <a:r>
              <a:rPr lang="en-US" sz="1400" dirty="0">
                <a:solidFill>
                  <a:srgbClr val="000000"/>
                </a:solidFill>
                <a:ea typeface="MS PGothic" pitchFamily="34" charset="-128"/>
                <a:cs typeface="Calibri" pitchFamily="34" charset="0"/>
              </a:rPr>
              <a:t>Storing data that’s used as a sink or a source to analytical jobs</a:t>
            </a:r>
          </a:p>
          <a:p>
            <a:pPr marL="166688" indent="-166688">
              <a:spcBef>
                <a:spcPts val="300"/>
              </a:spcBef>
              <a:buClr>
                <a:srgbClr val="000000"/>
              </a:buClr>
              <a:buSzPct val="100000"/>
              <a:buFont typeface="Wingdings" pitchFamily="2" charset="2"/>
              <a:buChar char="§"/>
            </a:pPr>
            <a:r>
              <a:rPr lang="en-US" sz="1400" dirty="0">
                <a:solidFill>
                  <a:srgbClr val="000000"/>
                </a:solidFill>
                <a:ea typeface="MS PGothic" pitchFamily="34" charset="-128"/>
                <a:cs typeface="Calibri" pitchFamily="34" charset="0"/>
              </a:rPr>
              <a:t>Useful when database schema is flexible</a:t>
            </a:r>
          </a:p>
        </p:txBody>
      </p:sp>
      <p:sp>
        <p:nvSpPr>
          <p:cNvPr id="39" name="AutoShape 2"/>
          <p:cNvSpPr>
            <a:spLocks noChangeArrowheads="1"/>
          </p:cNvSpPr>
          <p:nvPr/>
        </p:nvSpPr>
        <p:spPr bwMode="auto">
          <a:xfrm>
            <a:off x="1905000" y="4267200"/>
            <a:ext cx="2286000" cy="304800"/>
          </a:xfrm>
          <a:prstGeom prst="roundRect">
            <a:avLst>
              <a:gd name="adj" fmla="val 7935"/>
            </a:avLst>
          </a:prstGeom>
          <a:solidFill>
            <a:schemeClr val="tx2">
              <a:lumMod val="60000"/>
              <a:lumOff val="40000"/>
            </a:schemeClr>
          </a:solidFill>
          <a:ln>
            <a:solidFill>
              <a:schemeClr val="tx2">
                <a:lumMod val="60000"/>
                <a:lumOff val="40000"/>
              </a:schemeClr>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r>
              <a:rPr lang="en-US" sz="1600" b="1" dirty="0">
                <a:solidFill>
                  <a:srgbClr val="FFFFFF"/>
                </a:solidFill>
                <a:cs typeface="Calibri" pitchFamily="34" charset="0"/>
              </a:rPr>
              <a:t>Use cases</a:t>
            </a:r>
            <a:endParaRPr lang="en-US" sz="1600" b="1" dirty="0">
              <a:solidFill>
                <a:srgbClr val="000000"/>
              </a:solidFill>
              <a:cs typeface="Calibri" pitchFamily="34" charset="0"/>
            </a:endParaRPr>
          </a:p>
        </p:txBody>
      </p:sp>
      <p:graphicFrame>
        <p:nvGraphicFramePr>
          <p:cNvPr id="41" name="Table 40"/>
          <p:cNvGraphicFramePr>
            <a:graphicFrameLocks noGrp="1"/>
          </p:cNvGraphicFramePr>
          <p:nvPr>
            <p:extLst>
              <p:ext uri="{D42A27DB-BD31-4B8C-83A1-F6EECF244321}">
                <p14:modId xmlns="" xmlns:p14="http://schemas.microsoft.com/office/powerpoint/2010/main" val="308048192"/>
              </p:ext>
            </p:extLst>
          </p:nvPr>
        </p:nvGraphicFramePr>
        <p:xfrm>
          <a:off x="1828800" y="2087128"/>
          <a:ext cx="4308605" cy="1920240"/>
        </p:xfrm>
        <a:graphic>
          <a:graphicData uri="http://schemas.openxmlformats.org/drawingml/2006/table">
            <a:tbl>
              <a:tblPr firstRow="1" bandRow="1">
                <a:tableStyleId>{5A111915-BE36-4E01-A7E5-04B1672EAD32}</a:tableStyleId>
              </a:tblPr>
              <a:tblGrid>
                <a:gridCol w="2627784"/>
                <a:gridCol w="1680821"/>
              </a:tblGrid>
              <a:tr h="221327">
                <a:tc>
                  <a:txBody>
                    <a:bodyPr/>
                    <a:lstStyle/>
                    <a:p>
                      <a:pPr algn="ctr"/>
                      <a:r>
                        <a:rPr lang="en-US" sz="1600" dirty="0" smtClean="0">
                          <a:solidFill>
                            <a:schemeClr val="tx1"/>
                          </a:solidFill>
                          <a:latin typeface="Calibri" pitchFamily="34" charset="0"/>
                          <a:cs typeface="Calibri" pitchFamily="34" charset="0"/>
                        </a:rPr>
                        <a:t>Pros</a:t>
                      </a:r>
                      <a:endParaRPr lang="en-US" sz="1600" dirty="0">
                        <a:solidFill>
                          <a:schemeClr val="tx1"/>
                        </a:solidFill>
                        <a:latin typeface="Calibri" pitchFamily="34" charset="0"/>
                        <a:cs typeface="Calibri" pitchFamily="34" charset="0"/>
                      </a:endParaRPr>
                    </a:p>
                  </a:txBody>
                  <a:tcPr>
                    <a:solidFill>
                      <a:schemeClr val="accent1">
                        <a:lumMod val="40000"/>
                        <a:lumOff val="60000"/>
                      </a:schemeClr>
                    </a:solidFill>
                  </a:tcPr>
                </a:tc>
                <a:tc>
                  <a:txBody>
                    <a:bodyPr/>
                    <a:lstStyle/>
                    <a:p>
                      <a:pPr algn="ctr"/>
                      <a:r>
                        <a:rPr lang="en-US" sz="1600" dirty="0" smtClean="0">
                          <a:solidFill>
                            <a:schemeClr val="tx1"/>
                          </a:solidFill>
                          <a:latin typeface="Calibri" pitchFamily="34" charset="0"/>
                          <a:cs typeface="Calibri" pitchFamily="34" charset="0"/>
                        </a:rPr>
                        <a:t>Cons</a:t>
                      </a:r>
                      <a:endParaRPr lang="en-US" sz="1600" dirty="0">
                        <a:solidFill>
                          <a:schemeClr val="tx1"/>
                        </a:solidFill>
                        <a:latin typeface="Calibri" pitchFamily="34" charset="0"/>
                        <a:cs typeface="Calibri" pitchFamily="34" charset="0"/>
                      </a:endParaRPr>
                    </a:p>
                  </a:txBody>
                  <a:tcPr>
                    <a:solidFill>
                      <a:schemeClr val="accent1">
                        <a:lumMod val="40000"/>
                        <a:lumOff val="60000"/>
                      </a:schemeClr>
                    </a:solidFill>
                  </a:tcPr>
                </a:tc>
              </a:tr>
              <a:tr h="1030193">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400" b="0" dirty="0" smtClean="0">
                          <a:solidFill>
                            <a:srgbClr val="000000"/>
                          </a:solidFill>
                          <a:latin typeface="Calibri" pitchFamily="34" charset="0"/>
                          <a:ea typeface="+mn-ea"/>
                          <a:cs typeface="Calibri" pitchFamily="34" charset="0"/>
                        </a:rPr>
                        <a:t>Extremely large map tables - billions of rows X millions of columns </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rgbClr val="000000"/>
                          </a:solidFill>
                          <a:latin typeface="Calibri" pitchFamily="34" charset="0"/>
                          <a:ea typeface="+mn-ea"/>
                          <a:cs typeface="Calibri" pitchFamily="34" charset="0"/>
                        </a:rPr>
                        <a:t>Automatic and configurable </a:t>
                      </a:r>
                      <a:r>
                        <a:rPr lang="en-US" sz="1400" b="0" kern="1200" dirty="0" err="1" smtClean="0">
                          <a:solidFill>
                            <a:srgbClr val="000000"/>
                          </a:solidFill>
                          <a:latin typeface="Calibri" pitchFamily="34" charset="0"/>
                          <a:ea typeface="+mn-ea"/>
                          <a:cs typeface="Calibri" pitchFamily="34" charset="0"/>
                        </a:rPr>
                        <a:t>sharding</a:t>
                      </a:r>
                      <a:r>
                        <a:rPr lang="en-US" sz="1400" b="0" kern="1200" dirty="0" smtClean="0">
                          <a:solidFill>
                            <a:srgbClr val="000000"/>
                          </a:solidFill>
                          <a:latin typeface="Calibri" pitchFamily="34" charset="0"/>
                          <a:ea typeface="+mn-ea"/>
                          <a:cs typeface="Calibri" pitchFamily="34" charset="0"/>
                        </a:rPr>
                        <a:t> of tables</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400" b="0" kern="1200" dirty="0" smtClean="0">
                          <a:solidFill>
                            <a:srgbClr val="000000"/>
                          </a:solidFill>
                          <a:latin typeface="Calibri" pitchFamily="34" charset="0"/>
                          <a:ea typeface="+mn-ea"/>
                          <a:cs typeface="Calibri" pitchFamily="34" charset="0"/>
                        </a:rPr>
                        <a:t>Automatic failover suppor</a:t>
                      </a:r>
                      <a:r>
                        <a:rPr lang="en-US" sz="1400" b="0" dirty="0" smtClean="0">
                          <a:solidFill>
                            <a:srgbClr val="000000"/>
                          </a:solidFill>
                          <a:latin typeface="Calibri" pitchFamily="34" charset="0"/>
                          <a:ea typeface="+mn-ea"/>
                          <a:cs typeface="Calibri" pitchFamily="34" charset="0"/>
                        </a:rPr>
                        <a:t>t</a:t>
                      </a:r>
                    </a:p>
                    <a:p>
                      <a:pPr>
                        <a:lnSpc>
                          <a:spcPct val="100000"/>
                        </a:lnSpc>
                        <a:buFont typeface="Arial" pitchFamily="34" charset="0"/>
                        <a:buChar char="•"/>
                      </a:pPr>
                      <a:endParaRPr lang="en-US" sz="1400" b="0" dirty="0" smtClean="0">
                        <a:solidFill>
                          <a:srgbClr val="000000"/>
                        </a:solidFill>
                        <a:latin typeface="Calibri" pitchFamily="34" charset="0"/>
                        <a:ea typeface="+mn-ea"/>
                        <a:cs typeface="Calibri" pitchFamily="34" charset="0"/>
                      </a:endParaRPr>
                    </a:p>
                  </a:txBody>
                  <a:tcPr>
                    <a:solidFill>
                      <a:schemeClr val="bg1"/>
                    </a:solidFill>
                  </a:tcPr>
                </a:tc>
                <a:tc>
                  <a:txBody>
                    <a:bodyPr/>
                    <a:lstStyle/>
                    <a:p>
                      <a:pPr>
                        <a:buFont typeface="Arial" pitchFamily="34" charset="0"/>
                        <a:buChar char="•"/>
                      </a:pPr>
                      <a:r>
                        <a:rPr lang="en-US" sz="1400" b="0" kern="1200" dirty="0" smtClean="0">
                          <a:solidFill>
                            <a:schemeClr val="tx1"/>
                          </a:solidFill>
                          <a:latin typeface="Calibri" pitchFamily="34" charset="0"/>
                          <a:ea typeface="MS PGothic" pitchFamily="34" charset="-128"/>
                          <a:cs typeface="Calibri" pitchFamily="34" charset="0"/>
                        </a:rPr>
                        <a:t>No support for SQL</a:t>
                      </a:r>
                    </a:p>
                    <a:p>
                      <a:pPr>
                        <a:buFont typeface="Arial" pitchFamily="34" charset="0"/>
                        <a:buChar char="•"/>
                      </a:pPr>
                      <a:r>
                        <a:rPr lang="en-US" sz="1400" b="0" kern="1200" dirty="0" smtClean="0">
                          <a:solidFill>
                            <a:schemeClr val="tx1"/>
                          </a:solidFill>
                          <a:latin typeface="Calibri" pitchFamily="34" charset="0"/>
                          <a:ea typeface="MS PGothic" pitchFamily="34" charset="-128"/>
                          <a:cs typeface="Calibri" pitchFamily="34" charset="0"/>
                        </a:rPr>
                        <a:t>For smaller datasets,</a:t>
                      </a:r>
                      <a:r>
                        <a:rPr lang="en-US" sz="1400" b="0" kern="1200" baseline="0" dirty="0" smtClean="0">
                          <a:solidFill>
                            <a:schemeClr val="tx1"/>
                          </a:solidFill>
                          <a:latin typeface="Calibri" pitchFamily="34" charset="0"/>
                          <a:ea typeface="MS PGothic" pitchFamily="34" charset="-128"/>
                          <a:cs typeface="Calibri" pitchFamily="34" charset="0"/>
                        </a:rPr>
                        <a:t> may not perform as fast as RDBMS</a:t>
                      </a:r>
                      <a:endParaRPr lang="en-US" sz="1400" b="0" kern="1200" dirty="0" smtClean="0">
                        <a:solidFill>
                          <a:schemeClr val="tx1"/>
                        </a:solidFill>
                        <a:latin typeface="Calibri" pitchFamily="34" charset="0"/>
                        <a:ea typeface="MS PGothic" pitchFamily="34" charset="-128"/>
                        <a:cs typeface="Calibri" pitchFamily="34" charset="0"/>
                      </a:endParaRPr>
                    </a:p>
                  </a:txBody>
                  <a:tcPr>
                    <a:solidFill>
                      <a:schemeClr val="bg1"/>
                    </a:solidFill>
                  </a:tcPr>
                </a:tc>
              </a:tr>
            </a:tbl>
          </a:graphicData>
        </a:graphic>
      </p:graphicFrame>
      <p:sp>
        <p:nvSpPr>
          <p:cNvPr id="42" name="AutoShape 2"/>
          <p:cNvSpPr>
            <a:spLocks noChangeArrowheads="1"/>
          </p:cNvSpPr>
          <p:nvPr/>
        </p:nvSpPr>
        <p:spPr bwMode="auto">
          <a:xfrm>
            <a:off x="1905000" y="1828800"/>
            <a:ext cx="2286000" cy="304800"/>
          </a:xfrm>
          <a:prstGeom prst="roundRect">
            <a:avLst>
              <a:gd name="adj" fmla="val 7935"/>
            </a:avLst>
          </a:prstGeom>
          <a:solidFill>
            <a:schemeClr val="tx2">
              <a:lumMod val="60000"/>
              <a:lumOff val="40000"/>
            </a:schemeClr>
          </a:solidFill>
          <a:ln>
            <a:solidFill>
              <a:schemeClr val="tx2">
                <a:lumMod val="60000"/>
                <a:lumOff val="40000"/>
              </a:schemeClr>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r>
              <a:rPr lang="en-US" sz="1600" b="1" dirty="0">
                <a:solidFill>
                  <a:srgbClr val="FFFFFF"/>
                </a:solidFill>
              </a:rPr>
              <a:t>Pros / Cons</a:t>
            </a:r>
            <a:endParaRPr lang="en-US" sz="1600" b="1" dirty="0">
              <a:solidFill>
                <a:srgbClr val="000000"/>
              </a:solidFill>
              <a:cs typeface="Calibri" pitchFamily="34" charset="0"/>
            </a:endParaRPr>
          </a:p>
        </p:txBody>
      </p:sp>
    </p:spTree>
    <p:extLst>
      <p:ext uri="{BB962C8B-B14F-4D97-AF65-F5344CB8AC3E}">
        <p14:creationId xmlns="" xmlns:p14="http://schemas.microsoft.com/office/powerpoint/2010/main" val="19147706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Pig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89</a:t>
            </a:fld>
            <a:endParaRPr lang="en-US" dirty="0"/>
          </a:p>
        </p:txBody>
      </p:sp>
      <p:sp>
        <p:nvSpPr>
          <p:cNvPr id="6" name="AutoShape 5"/>
          <p:cNvSpPr>
            <a:spLocks noChangeArrowheads="1"/>
          </p:cNvSpPr>
          <p:nvPr/>
        </p:nvSpPr>
        <p:spPr bwMode="auto">
          <a:xfrm>
            <a:off x="609600" y="1752600"/>
            <a:ext cx="3886200" cy="2286000"/>
          </a:xfrm>
          <a:prstGeom prst="roundRect">
            <a:avLst>
              <a:gd name="adj" fmla="val 0"/>
            </a:avLst>
          </a:prstGeom>
          <a:noFill/>
          <a:ln w="9525" algn="ctr">
            <a:solidFill>
              <a:srgbClr val="DDDDDD"/>
            </a:solidFill>
            <a:round/>
            <a:headEnd/>
            <a:tailEnd/>
          </a:ln>
        </p:spPr>
        <p:txBody>
          <a:bodyPr/>
          <a:lstStyle/>
          <a:p>
            <a:pPr marL="166688" indent="-166688" fontAlgn="base">
              <a:spcBef>
                <a:spcPct val="0"/>
              </a:spcBef>
              <a:spcAft>
                <a:spcPct val="0"/>
              </a:spcAft>
              <a:buClr>
                <a:srgbClr val="FF9933"/>
              </a:buClr>
              <a:buSzPct val="80000"/>
              <a:buFont typeface="Wingdings" pitchFamily="2" charset="2"/>
              <a:buChar char="q"/>
            </a:pPr>
            <a:endParaRPr lang="en-US" sz="1200" dirty="0">
              <a:solidFill>
                <a:srgbClr val="000000"/>
              </a:solidFill>
              <a:ea typeface="MS PGothic" pitchFamily="34" charset="-128"/>
              <a:cs typeface="Calibri" pitchFamily="34" charset="0"/>
            </a:endParaRPr>
          </a:p>
          <a:p>
            <a:pPr marL="171450" indent="-171450">
              <a:spcBef>
                <a:spcPts val="600"/>
              </a:spcBef>
              <a:buClr>
                <a:srgbClr val="000000"/>
              </a:buClr>
              <a:buSzPct val="100000"/>
              <a:buFont typeface="Arial" pitchFamily="34" charset="0"/>
              <a:buChar char="•"/>
            </a:pPr>
            <a:r>
              <a:rPr lang="en-US" sz="1200" dirty="0">
                <a:solidFill>
                  <a:srgbClr val="000000"/>
                </a:solidFill>
                <a:ea typeface="MS PGothic" pitchFamily="34" charset="-128"/>
                <a:cs typeface="Calibri" pitchFamily="34" charset="0"/>
              </a:rPr>
              <a:t>Yahoo! developed Pig to analyze large data sets</a:t>
            </a:r>
            <a:endParaRPr lang="en-US" sz="1200" dirty="0">
              <a:solidFill>
                <a:prstClr val="black"/>
              </a:solidFill>
              <a:ea typeface="MS PGothic" pitchFamily="34" charset="-128"/>
              <a:cs typeface="Calibri" pitchFamily="34" charset="0"/>
            </a:endParaRPr>
          </a:p>
          <a:p>
            <a:pPr marL="171450" indent="-171450">
              <a:spcBef>
                <a:spcPts val="600"/>
              </a:spcBef>
              <a:buClr>
                <a:srgbClr val="000000"/>
              </a:buClr>
              <a:buSzPct val="100000"/>
              <a:buFont typeface="Arial" pitchFamily="34" charset="0"/>
              <a:buChar char="•"/>
            </a:pPr>
            <a:r>
              <a:rPr lang="en-US" sz="1200" dirty="0">
                <a:solidFill>
                  <a:srgbClr val="0070C0"/>
                </a:solidFill>
                <a:ea typeface="MS PGothic" pitchFamily="34" charset="-128"/>
                <a:cs typeface="Calibri" pitchFamily="34" charset="0"/>
              </a:rPr>
              <a:t>Pig-Latin</a:t>
            </a:r>
            <a:r>
              <a:rPr lang="en-US" sz="1200" dirty="0">
                <a:solidFill>
                  <a:srgbClr val="000000"/>
                </a:solidFill>
                <a:ea typeface="MS PGothic" pitchFamily="34" charset="-128"/>
                <a:cs typeface="Calibri" pitchFamily="34" charset="0"/>
              </a:rPr>
              <a:t>, is the data flow language, helps easy development of </a:t>
            </a:r>
            <a:r>
              <a:rPr lang="en-US" sz="1200" dirty="0" err="1">
                <a:solidFill>
                  <a:srgbClr val="000000"/>
                </a:solidFill>
                <a:ea typeface="MS PGothic" pitchFamily="34" charset="-128"/>
                <a:cs typeface="Calibri" pitchFamily="34" charset="0"/>
              </a:rPr>
              <a:t>MapReduce</a:t>
            </a:r>
            <a:endParaRPr lang="en-US" sz="1200" dirty="0">
              <a:solidFill>
                <a:srgbClr val="000000"/>
              </a:solidFill>
              <a:ea typeface="MS PGothic" pitchFamily="34" charset="-128"/>
              <a:cs typeface="Calibri" pitchFamily="34" charset="0"/>
            </a:endParaRPr>
          </a:p>
          <a:p>
            <a:pPr marL="171450" indent="-171450">
              <a:spcBef>
                <a:spcPts val="600"/>
              </a:spcBef>
              <a:buClr>
                <a:srgbClr val="000000"/>
              </a:buClr>
              <a:buSzPct val="100000"/>
              <a:buFont typeface="Arial" pitchFamily="34" charset="0"/>
              <a:buChar char="•"/>
            </a:pPr>
            <a:r>
              <a:rPr lang="en-US" sz="1200" dirty="0">
                <a:solidFill>
                  <a:srgbClr val="000000"/>
                </a:solidFill>
                <a:ea typeface="MS PGothic" pitchFamily="34" charset="-128"/>
                <a:cs typeface="Calibri" pitchFamily="34" charset="0"/>
              </a:rPr>
              <a:t>Internally generates sequence of </a:t>
            </a:r>
            <a:r>
              <a:rPr lang="en-US" sz="1200" dirty="0" err="1">
                <a:solidFill>
                  <a:srgbClr val="000000"/>
                </a:solidFill>
                <a:ea typeface="MS PGothic" pitchFamily="34" charset="-128"/>
                <a:cs typeface="Calibri" pitchFamily="34" charset="0"/>
              </a:rPr>
              <a:t>MapReduce</a:t>
            </a:r>
            <a:r>
              <a:rPr lang="en-US" sz="1200" dirty="0">
                <a:solidFill>
                  <a:srgbClr val="000000"/>
                </a:solidFill>
                <a:ea typeface="MS PGothic" pitchFamily="34" charset="-128"/>
                <a:cs typeface="Calibri" pitchFamily="34" charset="0"/>
              </a:rPr>
              <a:t> Jobs</a:t>
            </a:r>
          </a:p>
          <a:p>
            <a:pPr marL="171450" indent="-171450">
              <a:spcBef>
                <a:spcPts val="600"/>
              </a:spcBef>
              <a:buClr>
                <a:srgbClr val="000000"/>
              </a:buClr>
              <a:buSzPct val="100000"/>
              <a:buFont typeface="Arial" pitchFamily="34" charset="0"/>
              <a:buChar char="•"/>
            </a:pPr>
            <a:r>
              <a:rPr lang="en-US" sz="1200" dirty="0">
                <a:solidFill>
                  <a:srgbClr val="000000"/>
                </a:solidFill>
                <a:ea typeface="MS PGothic" pitchFamily="34" charset="-128"/>
                <a:cs typeface="Calibri" pitchFamily="34" charset="0"/>
              </a:rPr>
              <a:t>Inbuilt support for common functionalities like,  </a:t>
            </a:r>
          </a:p>
          <a:p>
            <a:pPr marL="628650" lvl="1" indent="-171450">
              <a:buFont typeface="Arial" pitchFamily="34" charset="0"/>
              <a:buChar char="•"/>
            </a:pPr>
            <a:r>
              <a:rPr lang="en-US" sz="1200" dirty="0">
                <a:solidFill>
                  <a:srgbClr val="000000"/>
                </a:solidFill>
                <a:ea typeface="MS PGothic" pitchFamily="34" charset="-128"/>
                <a:cs typeface="Calibri" pitchFamily="34" charset="0"/>
              </a:rPr>
              <a:t>Merging / Filtering / Grouping / Sorting</a:t>
            </a:r>
          </a:p>
          <a:p>
            <a:pPr marL="171450" indent="-171450">
              <a:buFont typeface="Arial" pitchFamily="34" charset="0"/>
              <a:buChar char="•"/>
            </a:pPr>
            <a:r>
              <a:rPr lang="en-US" sz="1200" dirty="0">
                <a:solidFill>
                  <a:srgbClr val="000000"/>
                </a:solidFill>
                <a:ea typeface="MS PGothic" pitchFamily="34" charset="-128"/>
                <a:cs typeface="Calibri" pitchFamily="34" charset="0"/>
              </a:rPr>
              <a:t>It can run in 2 modes:</a:t>
            </a:r>
          </a:p>
          <a:p>
            <a:pPr marL="628650" lvl="1" indent="-171450">
              <a:buFont typeface="Arial" pitchFamily="34" charset="0"/>
              <a:buChar char="•"/>
            </a:pPr>
            <a:r>
              <a:rPr lang="en-US" sz="1200" dirty="0">
                <a:solidFill>
                  <a:srgbClr val="000000"/>
                </a:solidFill>
                <a:ea typeface="MS PGothic" pitchFamily="34" charset="-128"/>
                <a:cs typeface="Calibri" pitchFamily="34" charset="0"/>
              </a:rPr>
              <a:t>Local Mode : Doesn’t require </a:t>
            </a:r>
            <a:r>
              <a:rPr lang="en-US" sz="1200" dirty="0" err="1">
                <a:solidFill>
                  <a:srgbClr val="000000"/>
                </a:solidFill>
                <a:ea typeface="MS PGothic" pitchFamily="34" charset="-128"/>
                <a:cs typeface="Calibri" pitchFamily="34" charset="0"/>
              </a:rPr>
              <a:t>Hadoop</a:t>
            </a:r>
            <a:r>
              <a:rPr lang="en-US" sz="1200" dirty="0">
                <a:solidFill>
                  <a:srgbClr val="000000"/>
                </a:solidFill>
                <a:ea typeface="MS PGothic" pitchFamily="34" charset="-128"/>
                <a:cs typeface="Calibri" pitchFamily="34" charset="0"/>
              </a:rPr>
              <a:t> cluster</a:t>
            </a:r>
          </a:p>
          <a:p>
            <a:pPr marL="628650" lvl="1" indent="-171450">
              <a:buFont typeface="Arial" pitchFamily="34" charset="0"/>
              <a:buChar char="•"/>
            </a:pPr>
            <a:r>
              <a:rPr lang="en-US" sz="1200" dirty="0">
                <a:solidFill>
                  <a:srgbClr val="000000"/>
                </a:solidFill>
                <a:ea typeface="MS PGothic" pitchFamily="34" charset="-128"/>
                <a:cs typeface="Calibri" pitchFamily="34" charset="0"/>
              </a:rPr>
              <a:t>Clustered Mode : Run on </a:t>
            </a:r>
            <a:r>
              <a:rPr lang="en-US" sz="1200" dirty="0" err="1">
                <a:solidFill>
                  <a:srgbClr val="000000"/>
                </a:solidFill>
                <a:ea typeface="MS PGothic" pitchFamily="34" charset="-128"/>
                <a:cs typeface="Calibri" pitchFamily="34" charset="0"/>
              </a:rPr>
              <a:t>Hadoop</a:t>
            </a:r>
            <a:r>
              <a:rPr lang="en-US" sz="1200" dirty="0">
                <a:solidFill>
                  <a:srgbClr val="000000"/>
                </a:solidFill>
                <a:ea typeface="MS PGothic" pitchFamily="34" charset="-128"/>
                <a:cs typeface="Calibri" pitchFamily="34" charset="0"/>
              </a:rPr>
              <a:t> cluster</a:t>
            </a:r>
          </a:p>
        </p:txBody>
      </p:sp>
      <p:sp>
        <p:nvSpPr>
          <p:cNvPr id="7" name="AutoShape 5"/>
          <p:cNvSpPr>
            <a:spLocks noChangeArrowheads="1"/>
          </p:cNvSpPr>
          <p:nvPr/>
        </p:nvSpPr>
        <p:spPr bwMode="auto">
          <a:xfrm>
            <a:off x="4876800" y="1828800"/>
            <a:ext cx="3962400" cy="2209800"/>
          </a:xfrm>
          <a:prstGeom prst="roundRect">
            <a:avLst>
              <a:gd name="adj" fmla="val 0"/>
            </a:avLst>
          </a:prstGeom>
          <a:noFill/>
          <a:ln w="9525" algn="ctr">
            <a:solidFill>
              <a:srgbClr val="DDDDDD"/>
            </a:solidFill>
            <a:round/>
            <a:headEnd/>
            <a:tailEnd/>
          </a:ln>
        </p:spPr>
        <p:txBody>
          <a:bodyPr/>
          <a:lstStyle/>
          <a:p>
            <a:pPr marL="171450" indent="-171450">
              <a:buFont typeface="Arial" pitchFamily="34" charset="0"/>
              <a:buChar char="•"/>
            </a:pPr>
            <a:r>
              <a:rPr lang="en-US" sz="1200" dirty="0">
                <a:solidFill>
                  <a:srgbClr val="000000"/>
                </a:solidFill>
                <a:ea typeface="MS PGothic" pitchFamily="34" charset="-128"/>
                <a:cs typeface="Calibri" pitchFamily="34" charset="0"/>
              </a:rPr>
              <a:t>User defined functions</a:t>
            </a:r>
          </a:p>
          <a:p>
            <a:pPr marL="171450" indent="-171450">
              <a:buFont typeface="Arial" pitchFamily="34" charset="0"/>
              <a:buChar char="•"/>
            </a:pPr>
            <a:r>
              <a:rPr lang="en-US" sz="1200" dirty="0">
                <a:solidFill>
                  <a:srgbClr val="000000"/>
                </a:solidFill>
                <a:ea typeface="MS PGothic" pitchFamily="34" charset="-128"/>
                <a:cs typeface="Calibri" pitchFamily="34" charset="0"/>
              </a:rPr>
              <a:t>Nested relational data model</a:t>
            </a:r>
          </a:p>
          <a:p>
            <a:pPr marL="171450" indent="-171450">
              <a:buFont typeface="Arial" pitchFamily="34" charset="0"/>
              <a:buChar char="•"/>
            </a:pPr>
            <a:r>
              <a:rPr lang="en-US" sz="1200" dirty="0">
                <a:solidFill>
                  <a:srgbClr val="000000"/>
                </a:solidFill>
                <a:ea typeface="MS PGothic" pitchFamily="34" charset="-128"/>
                <a:cs typeface="Calibri" pitchFamily="34" charset="0"/>
              </a:rPr>
              <a:t>Scan centric analytical workloads</a:t>
            </a:r>
          </a:p>
          <a:p>
            <a:pPr marL="171450" indent="-171450">
              <a:buFont typeface="Arial" pitchFamily="34" charset="0"/>
              <a:buChar char="•"/>
            </a:pPr>
            <a:r>
              <a:rPr lang="en-US" sz="1200" dirty="0">
                <a:solidFill>
                  <a:srgbClr val="000000"/>
                </a:solidFill>
                <a:ea typeface="MS PGothic" pitchFamily="34" charset="-128"/>
                <a:cs typeface="Calibri" pitchFamily="34" charset="0"/>
              </a:rPr>
              <a:t>Easy to plug in user code</a:t>
            </a:r>
          </a:p>
          <a:p>
            <a:pPr marL="171450" indent="-171450">
              <a:buFont typeface="Arial" pitchFamily="34" charset="0"/>
              <a:buChar char="•"/>
            </a:pPr>
            <a:r>
              <a:rPr lang="en-US" sz="1200" dirty="0">
                <a:solidFill>
                  <a:srgbClr val="000000"/>
                </a:solidFill>
                <a:ea typeface="MS PGothic" pitchFamily="34" charset="-128"/>
                <a:cs typeface="Calibri" pitchFamily="34" charset="0"/>
              </a:rPr>
              <a:t>Does not impose a data model</a:t>
            </a:r>
          </a:p>
          <a:p>
            <a:pPr marL="171450" indent="-171450">
              <a:buFont typeface="Arial" pitchFamily="34" charset="0"/>
              <a:buChar char="•"/>
            </a:pPr>
            <a:r>
              <a:rPr lang="en-US" sz="1200" dirty="0">
                <a:solidFill>
                  <a:srgbClr val="000000"/>
                </a:solidFill>
                <a:ea typeface="MS PGothic" pitchFamily="34" charset="-128"/>
                <a:cs typeface="Calibri" pitchFamily="34" charset="0"/>
              </a:rPr>
              <a:t>Complex data types</a:t>
            </a:r>
          </a:p>
          <a:p>
            <a:pPr marL="171450" indent="-171450">
              <a:buFont typeface="Arial" pitchFamily="34" charset="0"/>
              <a:buChar char="•"/>
            </a:pPr>
            <a:r>
              <a:rPr lang="en-US" sz="1200" dirty="0">
                <a:solidFill>
                  <a:srgbClr val="000000"/>
                </a:solidFill>
                <a:ea typeface="MS PGothic" pitchFamily="34" charset="-128"/>
                <a:cs typeface="Calibri" pitchFamily="34" charset="0"/>
              </a:rPr>
              <a:t>Ready to use common functionalities like Join, Filter, Group, Sort etc.</a:t>
            </a:r>
          </a:p>
        </p:txBody>
      </p:sp>
      <p:sp>
        <p:nvSpPr>
          <p:cNvPr id="8" name="AutoShape 2"/>
          <p:cNvSpPr>
            <a:spLocks noChangeArrowheads="1"/>
          </p:cNvSpPr>
          <p:nvPr/>
        </p:nvSpPr>
        <p:spPr bwMode="auto">
          <a:xfrm>
            <a:off x="4876800" y="1600200"/>
            <a:ext cx="3281349" cy="433876"/>
          </a:xfrm>
          <a:prstGeom prst="roundRect">
            <a:avLst>
              <a:gd name="adj" fmla="val 7935"/>
            </a:avLst>
          </a:prstGeom>
          <a:solidFill>
            <a:schemeClr val="tx2">
              <a:lumMod val="60000"/>
              <a:lumOff val="40000"/>
            </a:schemeClr>
          </a:solidFill>
          <a:ln>
            <a:headEnd/>
            <a:tailEnd/>
          </a:ln>
        </p:spPr>
        <p:style>
          <a:lnRef idx="2">
            <a:schemeClr val="accent5"/>
          </a:lnRef>
          <a:fillRef idx="1">
            <a:schemeClr val="lt1"/>
          </a:fillRef>
          <a:effectRef idx="0">
            <a:schemeClr val="accent5"/>
          </a:effectRef>
          <a:fontRef idx="minor">
            <a:schemeClr val="dk1"/>
          </a:fontRef>
        </p:style>
        <p:txBody>
          <a:bodyPr wrap="none" anchor="ctr"/>
          <a:lstStyle/>
          <a:p>
            <a:pPr>
              <a:defRPr/>
            </a:pPr>
            <a:r>
              <a:rPr lang="en-US" sz="1400" b="1" dirty="0">
                <a:solidFill>
                  <a:prstClr val="white"/>
                </a:solidFill>
                <a:cs typeface="Calibri" pitchFamily="34" charset="0"/>
              </a:rPr>
              <a:t>Functionality</a:t>
            </a:r>
          </a:p>
        </p:txBody>
      </p:sp>
      <p:sp>
        <p:nvSpPr>
          <p:cNvPr id="9" name="AutoShape 2"/>
          <p:cNvSpPr>
            <a:spLocks noChangeArrowheads="1"/>
          </p:cNvSpPr>
          <p:nvPr/>
        </p:nvSpPr>
        <p:spPr bwMode="auto">
          <a:xfrm>
            <a:off x="609600" y="1600200"/>
            <a:ext cx="3264416" cy="365130"/>
          </a:xfrm>
          <a:prstGeom prst="roundRect">
            <a:avLst>
              <a:gd name="adj" fmla="val 7935"/>
            </a:avLst>
          </a:prstGeom>
          <a:solidFill>
            <a:schemeClr val="tx2">
              <a:lumMod val="60000"/>
              <a:lumOff val="40000"/>
            </a:schemeClr>
          </a:solidFill>
          <a:ln>
            <a:headEnd/>
            <a:tailEnd/>
          </a:ln>
        </p:spPr>
        <p:style>
          <a:lnRef idx="2">
            <a:schemeClr val="accent5"/>
          </a:lnRef>
          <a:fillRef idx="1">
            <a:schemeClr val="lt1"/>
          </a:fillRef>
          <a:effectRef idx="0">
            <a:schemeClr val="accent5"/>
          </a:effectRef>
          <a:fontRef idx="minor">
            <a:schemeClr val="dk1"/>
          </a:fontRef>
        </p:style>
        <p:txBody>
          <a:bodyPr wrap="none" anchor="ctr"/>
          <a:lstStyle/>
          <a:p>
            <a:pPr>
              <a:defRPr/>
            </a:pPr>
            <a:r>
              <a:rPr lang="en-US" sz="1400" b="1" dirty="0">
                <a:solidFill>
                  <a:prstClr val="white"/>
                </a:solidFill>
                <a:cs typeface="Calibri" pitchFamily="34" charset="0"/>
              </a:rPr>
              <a:t>Overview</a:t>
            </a:r>
          </a:p>
        </p:txBody>
      </p:sp>
      <p:sp>
        <p:nvSpPr>
          <p:cNvPr id="38" name="Rounded Rectangle 37"/>
          <p:cNvSpPr/>
          <p:nvPr/>
        </p:nvSpPr>
        <p:spPr bwMode="auto">
          <a:xfrm>
            <a:off x="1905000" y="4114800"/>
            <a:ext cx="5486400" cy="2514600"/>
          </a:xfrm>
          <a:prstGeom prst="roundRect">
            <a:avLst/>
          </a:prstGeom>
          <a:solidFill>
            <a:schemeClr val="bg1"/>
          </a:solidFill>
          <a:ln>
            <a:solidFill>
              <a:schemeClr val="bg1">
                <a:lumMod val="9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Arial" pitchFamily="-12" charset="0"/>
              <a:ea typeface="ＭＳ Ｐゴシック" pitchFamily="-12" charset="-128"/>
              <a:cs typeface="ＭＳ Ｐゴシック" pitchFamily="-12" charset="-128"/>
            </a:endParaRPr>
          </a:p>
        </p:txBody>
      </p:sp>
      <p:grpSp>
        <p:nvGrpSpPr>
          <p:cNvPr id="39" name="Group 102"/>
          <p:cNvGrpSpPr/>
          <p:nvPr/>
        </p:nvGrpSpPr>
        <p:grpSpPr>
          <a:xfrm>
            <a:off x="2406910" y="4250346"/>
            <a:ext cx="4621145" cy="2343745"/>
            <a:chOff x="4223835" y="680821"/>
            <a:chExt cx="4621145" cy="2343745"/>
          </a:xfrm>
        </p:grpSpPr>
        <p:cxnSp>
          <p:nvCxnSpPr>
            <p:cNvPr id="40" name="Straight Connector 39"/>
            <p:cNvCxnSpPr/>
            <p:nvPr/>
          </p:nvCxnSpPr>
          <p:spPr bwMode="auto">
            <a:xfrm>
              <a:off x="5796136" y="836712"/>
              <a:ext cx="648072" cy="57606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bwMode="auto">
            <a:xfrm flipV="1">
              <a:off x="5807034" y="1844824"/>
              <a:ext cx="637174" cy="53024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42" name="Group 100"/>
            <p:cNvGrpSpPr/>
            <p:nvPr/>
          </p:nvGrpSpPr>
          <p:grpSpPr>
            <a:xfrm>
              <a:off x="4223835" y="680821"/>
              <a:ext cx="4621145" cy="2343745"/>
              <a:chOff x="4211960" y="692696"/>
              <a:chExt cx="4621145" cy="2343745"/>
            </a:xfrm>
          </p:grpSpPr>
          <p:grpSp>
            <p:nvGrpSpPr>
              <p:cNvPr id="73" name="Group 52"/>
              <p:cNvGrpSpPr/>
              <p:nvPr/>
            </p:nvGrpSpPr>
            <p:grpSpPr>
              <a:xfrm>
                <a:off x="5937505" y="2276872"/>
                <a:ext cx="2895600" cy="609600"/>
                <a:chOff x="4495800" y="2362200"/>
                <a:chExt cx="2895600" cy="609600"/>
              </a:xfrm>
            </p:grpSpPr>
            <p:sp>
              <p:nvSpPr>
                <p:cNvPr id="84" name="Rounded Rectangle 83"/>
                <p:cNvSpPr/>
                <p:nvPr/>
              </p:nvSpPr>
              <p:spPr bwMode="auto">
                <a:xfrm>
                  <a:off x="4495800" y="2362200"/>
                  <a:ext cx="2895600" cy="609600"/>
                </a:xfrm>
                <a:prstGeom prst="roundRect">
                  <a:avLst/>
                </a:prstGeom>
                <a:solidFill>
                  <a:schemeClr val="bg1"/>
                </a:solidFill>
                <a:ln w="9525" cap="flat" cmpd="sng" algn="ctr">
                  <a:solidFill>
                    <a:schemeClr val="tx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a:solidFill>
                      <a:srgbClr val="000000"/>
                    </a:solidFill>
                    <a:latin typeface="Arial" pitchFamily="-12" charset="0"/>
                    <a:ea typeface="ＭＳ Ｐゴシック" pitchFamily="-12" charset="-128"/>
                    <a:cs typeface="ＭＳ Ｐゴシック" pitchFamily="-12" charset="-128"/>
                  </a:endParaRPr>
                </a:p>
              </p:txBody>
            </p:sp>
            <p:sp>
              <p:nvSpPr>
                <p:cNvPr id="85" name="Rounded Rectangle 84"/>
                <p:cNvSpPr/>
                <p:nvPr/>
              </p:nvSpPr>
              <p:spPr bwMode="auto">
                <a:xfrm>
                  <a:off x="4572000" y="2686050"/>
                  <a:ext cx="2743200" cy="228600"/>
                </a:xfrm>
                <a:prstGeom prst="roundRect">
                  <a:avLst/>
                </a:prstGeom>
                <a:ln>
                  <a:solidFill>
                    <a:schemeClr val="tx2">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hangingPunct="0"/>
                  <a:r>
                    <a:rPr lang="en-US" sz="1200" dirty="0">
                      <a:solidFill>
                        <a:srgbClr val="000000"/>
                      </a:solidFill>
                      <a:latin typeface="Arial" pitchFamily="-12" charset="0"/>
                      <a:ea typeface="ＭＳ Ｐゴシック" pitchFamily="-12" charset="-128"/>
                      <a:cs typeface="ＭＳ Ｐゴシック" pitchFamily="-12" charset="-128"/>
                    </a:rPr>
                    <a:t>HDFS</a:t>
                  </a:r>
                </a:p>
              </p:txBody>
            </p:sp>
            <p:sp>
              <p:nvSpPr>
                <p:cNvPr id="86" name="Rounded Rectangle 85"/>
                <p:cNvSpPr/>
                <p:nvPr/>
              </p:nvSpPr>
              <p:spPr bwMode="auto">
                <a:xfrm>
                  <a:off x="4572000" y="2400300"/>
                  <a:ext cx="1600200" cy="228600"/>
                </a:xfrm>
                <a:prstGeom prst="roundRect">
                  <a:avLst/>
                </a:prstGeom>
                <a:ln>
                  <a:solidFill>
                    <a:schemeClr val="tx2">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hangingPunct="0"/>
                  <a:r>
                    <a:rPr lang="en-US" sz="1200" dirty="0">
                      <a:solidFill>
                        <a:srgbClr val="000000"/>
                      </a:solidFill>
                      <a:latin typeface="Arial" pitchFamily="-12" charset="0"/>
                      <a:ea typeface="ＭＳ Ｐゴシック" pitchFamily="-12" charset="-128"/>
                      <a:cs typeface="ＭＳ Ｐゴシック" pitchFamily="-12" charset="-128"/>
                    </a:rPr>
                    <a:t>Map-Reduce</a:t>
                  </a:r>
                </a:p>
              </p:txBody>
            </p:sp>
          </p:grpSp>
          <p:sp>
            <p:nvSpPr>
              <p:cNvPr id="74" name="Rounded Rectangle 73"/>
              <p:cNvSpPr/>
              <p:nvPr/>
            </p:nvSpPr>
            <p:spPr bwMode="auto">
              <a:xfrm>
                <a:off x="6439802" y="1394742"/>
                <a:ext cx="1876614" cy="450082"/>
              </a:xfrm>
              <a:prstGeom prst="roundRect">
                <a:avLst/>
              </a:prstGeom>
              <a:solidFill>
                <a:schemeClr val="tx2">
                  <a:lumMod val="60000"/>
                  <a:lumOff val="40000"/>
                </a:schemeClr>
              </a:solidFill>
              <a:ln>
                <a:solidFill>
                  <a:schemeClr val="accent1">
                    <a:lumMod val="40000"/>
                    <a:lumOff val="6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hangingPunct="0"/>
                <a:r>
                  <a:rPr lang="en-US" sz="1200" dirty="0">
                    <a:solidFill>
                      <a:srgbClr val="FFFFFF"/>
                    </a:solidFill>
                    <a:latin typeface="Arial" pitchFamily="-12" charset="0"/>
                    <a:ea typeface="ＭＳ Ｐゴシック" pitchFamily="-12" charset="-128"/>
                    <a:cs typeface="ＭＳ Ｐゴシック" pitchFamily="-12" charset="-128"/>
                  </a:rPr>
                  <a:t>Pig Engine</a:t>
                </a:r>
              </a:p>
            </p:txBody>
          </p:sp>
          <p:sp>
            <p:nvSpPr>
              <p:cNvPr id="75" name="Rounded Rectangle 74"/>
              <p:cNvSpPr/>
              <p:nvPr/>
            </p:nvSpPr>
            <p:spPr bwMode="auto">
              <a:xfrm>
                <a:off x="6444208" y="692696"/>
                <a:ext cx="1876614" cy="450082"/>
              </a:xfrm>
              <a:prstGeom prst="roundRect">
                <a:avLst/>
              </a:prstGeom>
              <a:solidFill>
                <a:schemeClr val="tx2">
                  <a:lumMod val="60000"/>
                  <a:lumOff val="40000"/>
                </a:schemeClr>
              </a:solidFill>
              <a:ln>
                <a:solidFill>
                  <a:schemeClr val="accent1">
                    <a:lumMod val="40000"/>
                    <a:lumOff val="6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hangingPunct="0"/>
                <a:r>
                  <a:rPr lang="en-US" sz="1200" dirty="0">
                    <a:solidFill>
                      <a:srgbClr val="FFFFFF"/>
                    </a:solidFill>
                    <a:latin typeface="Arial" pitchFamily="-12" charset="0"/>
                    <a:ea typeface="ＭＳ Ｐゴシック" pitchFamily="-12" charset="-128"/>
                    <a:cs typeface="ＭＳ Ｐゴシック" pitchFamily="-12" charset="-128"/>
                  </a:rPr>
                  <a:t>Pig Script</a:t>
                </a:r>
              </a:p>
            </p:txBody>
          </p:sp>
          <p:sp>
            <p:nvSpPr>
              <p:cNvPr id="76" name="Rounded Rectangle 75"/>
              <p:cNvSpPr/>
              <p:nvPr/>
            </p:nvSpPr>
            <p:spPr bwMode="auto">
              <a:xfrm>
                <a:off x="4211960" y="836712"/>
                <a:ext cx="1584176" cy="378074"/>
              </a:xfrm>
              <a:prstGeom prst="roundRect">
                <a:avLst/>
              </a:prstGeom>
              <a:solidFill>
                <a:schemeClr val="bg1"/>
              </a:solidFill>
              <a:ln>
                <a:solidFill>
                  <a:schemeClr val="tx2">
                    <a:lumMod val="60000"/>
                    <a:lumOff val="4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hangingPunct="0"/>
                <a:r>
                  <a:rPr lang="en-US" sz="1000" dirty="0">
                    <a:solidFill>
                      <a:srgbClr val="000000"/>
                    </a:solidFill>
                    <a:latin typeface="Arial" pitchFamily="-12" charset="0"/>
                    <a:ea typeface="ＭＳ Ｐゴシック" pitchFamily="-12" charset="-128"/>
                    <a:cs typeface="ＭＳ Ｐゴシック" pitchFamily="-12" charset="-128"/>
                  </a:rPr>
                  <a:t>Logical Plan</a:t>
                </a:r>
              </a:p>
            </p:txBody>
          </p:sp>
          <p:sp>
            <p:nvSpPr>
              <p:cNvPr id="77" name="Rounded Rectangle 76"/>
              <p:cNvSpPr/>
              <p:nvPr/>
            </p:nvSpPr>
            <p:spPr bwMode="auto">
              <a:xfrm>
                <a:off x="4211960" y="1443000"/>
                <a:ext cx="1584176" cy="378074"/>
              </a:xfrm>
              <a:prstGeom prst="roundRect">
                <a:avLst/>
              </a:prstGeom>
              <a:solidFill>
                <a:schemeClr val="bg1"/>
              </a:solidFill>
              <a:ln>
                <a:solidFill>
                  <a:schemeClr val="tx2">
                    <a:lumMod val="60000"/>
                    <a:lumOff val="4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hangingPunct="0"/>
                <a:r>
                  <a:rPr lang="en-US" sz="1000" dirty="0">
                    <a:solidFill>
                      <a:srgbClr val="000000"/>
                    </a:solidFill>
                    <a:latin typeface="Arial" pitchFamily="-12" charset="0"/>
                    <a:ea typeface="ＭＳ Ｐゴシック" pitchFamily="-12" charset="-128"/>
                    <a:cs typeface="ＭＳ Ｐゴシック" pitchFamily="-12" charset="-128"/>
                  </a:rPr>
                  <a:t>Physical Plan</a:t>
                </a:r>
              </a:p>
            </p:txBody>
          </p:sp>
          <p:sp>
            <p:nvSpPr>
              <p:cNvPr id="78" name="Rounded Rectangle 77"/>
              <p:cNvSpPr/>
              <p:nvPr/>
            </p:nvSpPr>
            <p:spPr bwMode="auto">
              <a:xfrm>
                <a:off x="4211960" y="2006874"/>
                <a:ext cx="1584176" cy="378074"/>
              </a:xfrm>
              <a:prstGeom prst="roundRect">
                <a:avLst/>
              </a:prstGeom>
              <a:solidFill>
                <a:schemeClr val="bg1"/>
              </a:solidFill>
              <a:ln>
                <a:solidFill>
                  <a:schemeClr val="tx2">
                    <a:lumMod val="60000"/>
                    <a:lumOff val="40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hangingPunct="0"/>
                <a:r>
                  <a:rPr lang="en-US" sz="1000" dirty="0">
                    <a:solidFill>
                      <a:srgbClr val="000000"/>
                    </a:solidFill>
                    <a:latin typeface="Arial" pitchFamily="-12" charset="0"/>
                    <a:ea typeface="ＭＳ Ｐゴシック" pitchFamily="-12" charset="-128"/>
                    <a:cs typeface="ＭＳ Ｐゴシック" pitchFamily="-12" charset="-128"/>
                  </a:rPr>
                  <a:t>M/R Plan</a:t>
                </a:r>
              </a:p>
            </p:txBody>
          </p:sp>
          <p:cxnSp>
            <p:nvCxnSpPr>
              <p:cNvPr id="79" name="Straight Arrow Connector 78"/>
              <p:cNvCxnSpPr>
                <a:stCxn id="75" idx="2"/>
                <a:endCxn id="74" idx="0"/>
              </p:cNvCxnSpPr>
              <p:nvPr/>
            </p:nvCxnSpPr>
            <p:spPr bwMode="auto">
              <a:xfrm flipH="1">
                <a:off x="7378109" y="1142778"/>
                <a:ext cx="4406" cy="2519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a:stCxn id="74" idx="2"/>
                <a:endCxn id="84" idx="0"/>
              </p:cNvCxnSpPr>
              <p:nvPr/>
            </p:nvCxnSpPr>
            <p:spPr bwMode="auto">
              <a:xfrm>
                <a:off x="7378109" y="1844824"/>
                <a:ext cx="7196" cy="4320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1" name="TextBox 80"/>
              <p:cNvSpPr txBox="1"/>
              <p:nvPr/>
            </p:nvSpPr>
            <p:spPr bwMode="auto">
              <a:xfrm>
                <a:off x="4211960" y="2420888"/>
                <a:ext cx="1523822" cy="615553"/>
              </a:xfrm>
              <a:prstGeom prst="rect">
                <a:avLst/>
              </a:prstGeom>
              <a:noFill/>
              <a:ln w="9525">
                <a:noFill/>
                <a:miter lim="800000"/>
                <a:headEnd/>
                <a:tailEnd/>
              </a:ln>
            </p:spPr>
            <p:txBody>
              <a:bodyPr wrap="square" rtlCol="0">
                <a:prstTxWarp prst="textNoShape">
                  <a:avLst/>
                </a:prstTxWarp>
                <a:spAutoFit/>
              </a:bodyPr>
              <a:lstStyle/>
              <a:p>
                <a:pPr algn="ctr" eaLnBrk="0" hangingPunct="0"/>
                <a:r>
                  <a:rPr lang="en-US" sz="1200" dirty="0">
                    <a:solidFill>
                      <a:srgbClr val="000000"/>
                    </a:solidFill>
                    <a:ea typeface="MS PGothic" pitchFamily="34" charset="-128"/>
                    <a:cs typeface="Calibri" pitchFamily="34" charset="0"/>
                  </a:rPr>
                  <a:t>Automatic</a:t>
                </a:r>
              </a:p>
              <a:p>
                <a:pPr algn="ctr" eaLnBrk="0" hangingPunct="0"/>
                <a:r>
                  <a:rPr lang="en-US" sz="1200" dirty="0">
                    <a:solidFill>
                      <a:srgbClr val="000000"/>
                    </a:solidFill>
                    <a:ea typeface="MS PGothic" pitchFamily="34" charset="-128"/>
                    <a:cs typeface="Calibri" pitchFamily="34" charset="0"/>
                  </a:rPr>
                  <a:t> Rewrite + Optimize</a:t>
                </a:r>
              </a:p>
              <a:p>
                <a:pPr algn="ctr" eaLnBrk="0" hangingPunct="0"/>
                <a:endParaRPr lang="en-US" sz="1000" dirty="0">
                  <a:solidFill>
                    <a:srgbClr val="000000"/>
                  </a:solidFill>
                  <a:ea typeface="MS PGothic" pitchFamily="34" charset="-128"/>
                </a:endParaRPr>
              </a:p>
            </p:txBody>
          </p:sp>
          <p:cxnSp>
            <p:nvCxnSpPr>
              <p:cNvPr id="82" name="Straight Arrow Connector 81"/>
              <p:cNvCxnSpPr>
                <a:stCxn id="76" idx="2"/>
                <a:endCxn id="77" idx="0"/>
              </p:cNvCxnSpPr>
              <p:nvPr/>
            </p:nvCxnSpPr>
            <p:spPr bwMode="auto">
              <a:xfrm>
                <a:off x="5004048" y="1214786"/>
                <a:ext cx="0" cy="2282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3" name="Straight Arrow Connector 82"/>
              <p:cNvCxnSpPr>
                <a:stCxn id="77" idx="2"/>
                <a:endCxn id="78" idx="0"/>
              </p:cNvCxnSpPr>
              <p:nvPr/>
            </p:nvCxnSpPr>
            <p:spPr bwMode="auto">
              <a:xfrm>
                <a:off x="5004048" y="1821074"/>
                <a:ext cx="0" cy="185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sp>
        <p:nvSpPr>
          <p:cNvPr id="88" name="Rounded Rectangle 87"/>
          <p:cNvSpPr/>
          <p:nvPr/>
        </p:nvSpPr>
        <p:spPr bwMode="auto">
          <a:xfrm>
            <a:off x="5943600" y="5867400"/>
            <a:ext cx="1008255" cy="228600"/>
          </a:xfrm>
          <a:prstGeom prst="roundRect">
            <a:avLst/>
          </a:prstGeom>
          <a:ln>
            <a:solidFill>
              <a:schemeClr val="tx2">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hangingPunct="0"/>
            <a:r>
              <a:rPr lang="en-US" sz="1200" dirty="0" err="1" smtClean="0">
                <a:solidFill>
                  <a:srgbClr val="000000"/>
                </a:solidFill>
                <a:latin typeface="Arial" pitchFamily="-12" charset="0"/>
                <a:ea typeface="ＭＳ Ｐゴシック" pitchFamily="-12" charset="-128"/>
                <a:cs typeface="ＭＳ Ｐゴシック" pitchFamily="-12" charset="-128"/>
              </a:rPr>
              <a:t>Hadoop</a:t>
            </a:r>
            <a:endParaRPr lang="en-US" sz="1200" dirty="0">
              <a:solidFill>
                <a:srgbClr val="000000"/>
              </a:solidFill>
              <a:latin typeface="Arial" pitchFamily="-12" charset="0"/>
              <a:ea typeface="ＭＳ Ｐゴシック" pitchFamily="-12" charset="-128"/>
              <a:cs typeface="ＭＳ Ｐゴシック" pitchFamily="-12" charset="-128"/>
            </a:endParaRPr>
          </a:p>
        </p:txBody>
      </p:sp>
    </p:spTree>
    <p:extLst>
      <p:ext uri="{BB962C8B-B14F-4D97-AF65-F5344CB8AC3E}">
        <p14:creationId xmlns="" xmlns:p14="http://schemas.microsoft.com/office/powerpoint/2010/main" val="1405346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Set of </a:t>
            </a:r>
            <a:r>
              <a:rPr lang="en-US" b="1" dirty="0" smtClean="0"/>
              <a:t>Commodity hardware</a:t>
            </a:r>
            <a:r>
              <a:rPr lang="en-US" dirty="0" smtClean="0"/>
              <a:t> connected to a network forms distributed computing infrastructure</a:t>
            </a:r>
          </a:p>
          <a:p>
            <a:r>
              <a:rPr lang="en-US" dirty="0" smtClean="0"/>
              <a:t>As a combined entity, can produce similar computing resource as multiprocessor super computer, but at a very </a:t>
            </a:r>
            <a:r>
              <a:rPr lang="en-US" b="1" dirty="0" smtClean="0"/>
              <a:t>low cost</a:t>
            </a:r>
            <a:r>
              <a:rPr lang="en-US" dirty="0" smtClean="0"/>
              <a:t>.</a:t>
            </a:r>
          </a:p>
          <a:p>
            <a:r>
              <a:rPr lang="en-US" b="1" dirty="0" smtClean="0"/>
              <a:t>Move algorithm or computation near to the data</a:t>
            </a:r>
            <a:r>
              <a:rPr lang="en-US" dirty="0" smtClean="0"/>
              <a:t> rather moving data for computation </a:t>
            </a:r>
          </a:p>
        </p:txBody>
      </p:sp>
      <p:sp>
        <p:nvSpPr>
          <p:cNvPr id="3" name="Title 2"/>
          <p:cNvSpPr>
            <a:spLocks noGrp="1"/>
          </p:cNvSpPr>
          <p:nvPr>
            <p:ph type="title"/>
          </p:nvPr>
        </p:nvSpPr>
        <p:spPr/>
        <p:txBody>
          <a:bodyPr/>
          <a:lstStyle/>
          <a:p>
            <a:r>
              <a:rPr lang="en-US" dirty="0" smtClean="0"/>
              <a:t>Distributed Computing</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9</a:t>
            </a:fld>
            <a:endParaRPr lang="en-US" dirty="0"/>
          </a:p>
        </p:txBody>
      </p:sp>
    </p:spTree>
    <p:extLst>
      <p:ext uri="{BB962C8B-B14F-4D97-AF65-F5344CB8AC3E}">
        <p14:creationId xmlns="" xmlns:p14="http://schemas.microsoft.com/office/powerpoint/2010/main" val="15051133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Pig …</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90</a:t>
            </a:fld>
            <a:endParaRPr lang="en-US" dirty="0"/>
          </a:p>
        </p:txBody>
      </p:sp>
      <p:sp>
        <p:nvSpPr>
          <p:cNvPr id="39" name="AutoShape 2"/>
          <p:cNvSpPr>
            <a:spLocks noChangeArrowheads="1"/>
          </p:cNvSpPr>
          <p:nvPr/>
        </p:nvSpPr>
        <p:spPr bwMode="auto">
          <a:xfrm>
            <a:off x="2286000" y="2362200"/>
            <a:ext cx="2286000" cy="304800"/>
          </a:xfrm>
          <a:prstGeom prst="roundRect">
            <a:avLst>
              <a:gd name="adj" fmla="val 7935"/>
            </a:avLst>
          </a:prstGeom>
          <a:solidFill>
            <a:schemeClr val="tx2">
              <a:lumMod val="60000"/>
              <a:lumOff val="40000"/>
            </a:schemeClr>
          </a:solidFill>
          <a:ln>
            <a:solidFill>
              <a:schemeClr val="tx2">
                <a:lumMod val="60000"/>
                <a:lumOff val="40000"/>
              </a:schemeClr>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r>
              <a:rPr lang="en-US" sz="1600" b="1" dirty="0">
                <a:solidFill>
                  <a:srgbClr val="FFFFFF"/>
                </a:solidFill>
              </a:rPr>
              <a:t>Pros / Cons</a:t>
            </a:r>
            <a:endParaRPr lang="en-US" sz="1600" b="1" dirty="0">
              <a:solidFill>
                <a:srgbClr val="000000"/>
              </a:solidFill>
              <a:cs typeface="Calibri" pitchFamily="34" charset="0"/>
            </a:endParaRPr>
          </a:p>
        </p:txBody>
      </p:sp>
      <p:graphicFrame>
        <p:nvGraphicFramePr>
          <p:cNvPr id="42" name="Table 41"/>
          <p:cNvGraphicFramePr>
            <a:graphicFrameLocks noGrp="1"/>
          </p:cNvGraphicFramePr>
          <p:nvPr>
            <p:extLst>
              <p:ext uri="{D42A27DB-BD31-4B8C-83A1-F6EECF244321}">
                <p14:modId xmlns="" xmlns:p14="http://schemas.microsoft.com/office/powerpoint/2010/main" val="773888980"/>
              </p:ext>
            </p:extLst>
          </p:nvPr>
        </p:nvGraphicFramePr>
        <p:xfrm>
          <a:off x="2209800" y="2667000"/>
          <a:ext cx="4320480" cy="1509158"/>
        </p:xfrm>
        <a:graphic>
          <a:graphicData uri="http://schemas.openxmlformats.org/drawingml/2006/table">
            <a:tbl>
              <a:tblPr firstRow="1" bandRow="1">
                <a:tableStyleId>{5A111915-BE36-4E01-A7E5-04B1672EAD32}</a:tableStyleId>
              </a:tblPr>
              <a:tblGrid>
                <a:gridCol w="2173386"/>
                <a:gridCol w="2147094"/>
              </a:tblGrid>
              <a:tr h="350918">
                <a:tc>
                  <a:txBody>
                    <a:bodyPr/>
                    <a:lstStyle/>
                    <a:p>
                      <a:pPr algn="ctr"/>
                      <a:r>
                        <a:rPr lang="en-US" sz="1600" dirty="0" smtClean="0">
                          <a:solidFill>
                            <a:schemeClr val="tx1"/>
                          </a:solidFill>
                          <a:latin typeface="Calibri" pitchFamily="34" charset="0"/>
                          <a:cs typeface="Calibri" pitchFamily="34" charset="0"/>
                        </a:rPr>
                        <a:t>Pros</a:t>
                      </a:r>
                      <a:endParaRPr lang="en-US" sz="1600" dirty="0">
                        <a:solidFill>
                          <a:schemeClr val="tx1"/>
                        </a:solidFill>
                        <a:latin typeface="Calibri" pitchFamily="34" charset="0"/>
                        <a:cs typeface="Calibri" pitchFamily="34" charset="0"/>
                      </a:endParaRPr>
                    </a:p>
                  </a:txBody>
                  <a:tcPr>
                    <a:solidFill>
                      <a:schemeClr val="tx2">
                        <a:lumMod val="40000"/>
                        <a:lumOff val="60000"/>
                      </a:schemeClr>
                    </a:solidFill>
                  </a:tcPr>
                </a:tc>
                <a:tc>
                  <a:txBody>
                    <a:bodyPr/>
                    <a:lstStyle/>
                    <a:p>
                      <a:pPr algn="ctr"/>
                      <a:r>
                        <a:rPr lang="en-US" sz="1600" dirty="0" smtClean="0">
                          <a:solidFill>
                            <a:schemeClr val="tx1"/>
                          </a:solidFill>
                          <a:latin typeface="Calibri" pitchFamily="34" charset="0"/>
                          <a:cs typeface="Calibri" pitchFamily="34" charset="0"/>
                        </a:rPr>
                        <a:t>Cons</a:t>
                      </a:r>
                      <a:endParaRPr lang="en-US" sz="1600" dirty="0">
                        <a:solidFill>
                          <a:schemeClr val="tx1"/>
                        </a:solidFill>
                        <a:latin typeface="Calibri" pitchFamily="34" charset="0"/>
                        <a:cs typeface="Calibri" pitchFamily="34" charset="0"/>
                      </a:endParaRPr>
                    </a:p>
                  </a:txBody>
                  <a:tcPr>
                    <a:solidFill>
                      <a:schemeClr val="tx2">
                        <a:lumMod val="40000"/>
                        <a:lumOff val="60000"/>
                      </a:schemeClr>
                    </a:solidFill>
                  </a:tcPr>
                </a:tc>
              </a:tr>
              <a:tr h="861343">
                <a:tc>
                  <a:txBody>
                    <a:bodyPr/>
                    <a:lstStyle/>
                    <a:p>
                      <a:pPr>
                        <a:buFont typeface="Arial" pitchFamily="34" charset="0"/>
                        <a:buChar char="•"/>
                      </a:pPr>
                      <a:r>
                        <a:rPr lang="en-US" sz="1400" kern="1200" dirty="0" smtClean="0">
                          <a:latin typeface="Calibri" pitchFamily="34" charset="0"/>
                          <a:cs typeface="Calibri" pitchFamily="34" charset="0"/>
                        </a:rPr>
                        <a:t>Complex data flow </a:t>
                      </a:r>
                      <a:r>
                        <a:rPr lang="en-US" sz="1400" kern="1200" baseline="0" dirty="0" smtClean="0">
                          <a:latin typeface="Calibri" pitchFamily="34" charset="0"/>
                          <a:cs typeface="Calibri" pitchFamily="34" charset="0"/>
                        </a:rPr>
                        <a:t> process</a:t>
                      </a:r>
                      <a:endParaRPr lang="en-US" sz="1400" kern="1200" dirty="0" smtClean="0">
                        <a:latin typeface="Calibri" pitchFamily="34" charset="0"/>
                        <a:cs typeface="Calibri" pitchFamily="34" charset="0"/>
                      </a:endParaRPr>
                    </a:p>
                    <a:p>
                      <a:pPr>
                        <a:buFont typeface="Arial" pitchFamily="34" charset="0"/>
                        <a:buChar char="•"/>
                      </a:pPr>
                      <a:r>
                        <a:rPr lang="en-US" sz="1400" kern="1200" dirty="0" smtClean="0">
                          <a:latin typeface="Calibri" pitchFamily="34" charset="0"/>
                          <a:cs typeface="Calibri" pitchFamily="34" charset="0"/>
                        </a:rPr>
                        <a:t>Automatic Optimization</a:t>
                      </a:r>
                    </a:p>
                    <a:p>
                      <a:pPr>
                        <a:buFont typeface="Arial" pitchFamily="34" charset="0"/>
                        <a:buChar char="•"/>
                      </a:pPr>
                      <a:r>
                        <a:rPr lang="en-US" sz="1400" b="0" dirty="0" smtClean="0">
                          <a:solidFill>
                            <a:srgbClr val="000000"/>
                          </a:solidFill>
                          <a:latin typeface="Calibri" pitchFamily="34" charset="0"/>
                          <a:cs typeface="Calibri" pitchFamily="34" charset="0"/>
                        </a:rPr>
                        <a:t>Opens MapReduce to non-Java programmers</a:t>
                      </a:r>
                      <a:endParaRPr lang="en-US" sz="1400" b="0" kern="1200" dirty="0" smtClean="0">
                        <a:solidFill>
                          <a:schemeClr val="tx1"/>
                        </a:solidFill>
                        <a:latin typeface="Calibri" pitchFamily="34" charset="0"/>
                        <a:ea typeface="MS PGothic" pitchFamily="34" charset="-128"/>
                        <a:cs typeface="Calibri" pitchFamily="34" charset="0"/>
                      </a:endParaRPr>
                    </a:p>
                  </a:txBody>
                  <a:tcPr/>
                </a:tc>
                <a:tc>
                  <a:txBody>
                    <a:bodyPr/>
                    <a:lstStyle/>
                    <a:p>
                      <a:pPr>
                        <a:buFont typeface="Arial" pitchFamily="34" charset="0"/>
                        <a:buChar char="•"/>
                      </a:pPr>
                      <a:r>
                        <a:rPr lang="en-US" sz="1400" kern="1200" dirty="0" smtClean="0">
                          <a:latin typeface="Calibri" pitchFamily="34" charset="0"/>
                          <a:cs typeface="Calibri" pitchFamily="34" charset="0"/>
                        </a:rPr>
                        <a:t>No Ad-Hoc Query support</a:t>
                      </a:r>
                    </a:p>
                    <a:p>
                      <a:pPr>
                        <a:buFont typeface="Arial" pitchFamily="34" charset="0"/>
                        <a:buChar char="•"/>
                      </a:pPr>
                      <a:r>
                        <a:rPr lang="en-US" sz="1400" kern="1200" dirty="0" smtClean="0">
                          <a:latin typeface="Calibri" pitchFamily="34" charset="0"/>
                          <a:cs typeface="Calibri" pitchFamily="34" charset="0"/>
                        </a:rPr>
                        <a:t>Cannot perform custom  Optimization</a:t>
                      </a:r>
                    </a:p>
                    <a:p>
                      <a:endParaRPr lang="en-US" sz="1400" b="0" kern="1200" dirty="0" smtClean="0">
                        <a:solidFill>
                          <a:schemeClr val="tx1"/>
                        </a:solidFill>
                        <a:latin typeface="Calibri" pitchFamily="34" charset="0"/>
                        <a:ea typeface="MS PGothic" pitchFamily="34" charset="-128"/>
                        <a:cs typeface="Calibri" pitchFamily="34" charset="0"/>
                      </a:endParaRPr>
                    </a:p>
                  </a:txBody>
                  <a:tcPr/>
                </a:tc>
              </a:tr>
            </a:tbl>
          </a:graphicData>
        </a:graphic>
      </p:graphicFrame>
      <p:graphicFrame>
        <p:nvGraphicFramePr>
          <p:cNvPr id="73" name="Table 72"/>
          <p:cNvGraphicFramePr>
            <a:graphicFrameLocks noGrp="1"/>
          </p:cNvGraphicFramePr>
          <p:nvPr>
            <p:extLst>
              <p:ext uri="{D42A27DB-BD31-4B8C-83A1-F6EECF244321}">
                <p14:modId xmlns="" xmlns:p14="http://schemas.microsoft.com/office/powerpoint/2010/main" val="4062368332"/>
              </p:ext>
            </p:extLst>
          </p:nvPr>
        </p:nvGraphicFramePr>
        <p:xfrm>
          <a:off x="2209800" y="4937760"/>
          <a:ext cx="4320480" cy="1371600"/>
        </p:xfrm>
        <a:graphic>
          <a:graphicData uri="http://schemas.openxmlformats.org/drawingml/2006/table">
            <a:tbl>
              <a:tblPr>
                <a:tableStyleId>{FABFCF23-3B69-468F-B69F-88F6DE6A72F2}</a:tableStyleId>
              </a:tblPr>
              <a:tblGrid>
                <a:gridCol w="2173386"/>
                <a:gridCol w="2147094"/>
              </a:tblGrid>
              <a:tr h="962444">
                <a:tc>
                  <a:txBody>
                    <a:bodyPr/>
                    <a:lstStyle/>
                    <a:p>
                      <a:pPr marL="285750" indent="-285750">
                        <a:buFont typeface="Arial" pitchFamily="34" charset="0"/>
                        <a:buChar char="•"/>
                      </a:pPr>
                      <a:r>
                        <a:rPr lang="en-US" sz="1400" dirty="0" smtClean="0">
                          <a:latin typeface="Calibri" pitchFamily="34" charset="0"/>
                          <a:cs typeface="Calibri" pitchFamily="34" charset="0"/>
                        </a:rPr>
                        <a:t>Time sensitive data loads</a:t>
                      </a:r>
                    </a:p>
                    <a:p>
                      <a:pPr marL="285750" indent="-285750">
                        <a:buFont typeface="Arial" pitchFamily="34" charset="0"/>
                        <a:buChar char="•"/>
                      </a:pPr>
                      <a:r>
                        <a:rPr lang="en-US" sz="1400" dirty="0" smtClean="0">
                          <a:latin typeface="Calibri" pitchFamily="34" charset="0"/>
                          <a:cs typeface="Calibri" pitchFamily="34" charset="0"/>
                        </a:rPr>
                        <a:t>Processing many data sources</a:t>
                      </a:r>
                    </a:p>
                    <a:p>
                      <a:pPr marL="285750" indent="-285750">
                        <a:buFont typeface="Arial" pitchFamily="34" charset="0"/>
                        <a:buChar char="•"/>
                      </a:pPr>
                      <a:r>
                        <a:rPr lang="en-US" sz="1400" dirty="0" smtClean="0">
                          <a:latin typeface="Calibri" pitchFamily="34" charset="0"/>
                          <a:cs typeface="Calibri" pitchFamily="34" charset="0"/>
                        </a:rPr>
                        <a:t>Analytic Insight Through Sampling</a:t>
                      </a:r>
                      <a:endParaRPr lang="en-US" sz="1400" b="0" kern="1200" dirty="0" smtClean="0">
                        <a:solidFill>
                          <a:schemeClr val="tx1"/>
                        </a:solidFill>
                        <a:latin typeface="Calibri" pitchFamily="34" charset="0"/>
                        <a:ea typeface="MS PGothic" pitchFamily="34" charset="-128"/>
                        <a:cs typeface="Calibri" pitchFamily="34" charset="0"/>
                      </a:endParaRPr>
                    </a:p>
                  </a:txBody>
                  <a:tcPr/>
                </a:tc>
                <a:tc>
                  <a:txBody>
                    <a:bodyPr/>
                    <a:lstStyle/>
                    <a:p>
                      <a:pPr marL="285750" indent="-285750">
                        <a:buFont typeface="Arial" pitchFamily="34" charset="0"/>
                        <a:buChar char="•"/>
                      </a:pPr>
                      <a:r>
                        <a:rPr lang="en-US" sz="1400" dirty="0" smtClean="0">
                          <a:latin typeface="Calibri" pitchFamily="34" charset="0"/>
                          <a:cs typeface="Calibri" pitchFamily="34" charset="0"/>
                        </a:rPr>
                        <a:t>Iterative processing</a:t>
                      </a:r>
                    </a:p>
                    <a:p>
                      <a:pPr marL="285750" indent="-285750">
                        <a:buFont typeface="Arial" pitchFamily="34" charset="0"/>
                        <a:buChar char="•"/>
                      </a:pPr>
                      <a:r>
                        <a:rPr lang="en-US" sz="1400" dirty="0" smtClean="0">
                          <a:latin typeface="Calibri" pitchFamily="34" charset="0"/>
                          <a:cs typeface="Calibri" pitchFamily="34" charset="0"/>
                        </a:rPr>
                        <a:t>Data pipelining</a:t>
                      </a:r>
                    </a:p>
                    <a:p>
                      <a:pPr marL="285750" indent="-285750">
                        <a:buFont typeface="Arial" pitchFamily="34" charset="0"/>
                        <a:buChar char="•"/>
                      </a:pPr>
                      <a:r>
                        <a:rPr lang="en-US" sz="1400" dirty="0" smtClean="0">
                          <a:latin typeface="Calibri" pitchFamily="34" charset="0"/>
                          <a:cs typeface="Calibri" pitchFamily="34" charset="0"/>
                        </a:rPr>
                        <a:t>Scan centric analytical workloads</a:t>
                      </a:r>
                    </a:p>
                    <a:p>
                      <a:endParaRPr lang="en-US" sz="1400" b="0" kern="1200" dirty="0" smtClean="0">
                        <a:solidFill>
                          <a:schemeClr val="tx1"/>
                        </a:solidFill>
                        <a:latin typeface="Calibri" pitchFamily="34" charset="0"/>
                        <a:ea typeface="MS PGothic" pitchFamily="34" charset="-128"/>
                        <a:cs typeface="Calibri" pitchFamily="34" charset="0"/>
                      </a:endParaRPr>
                    </a:p>
                  </a:txBody>
                  <a:tcPr>
                    <a:solidFill>
                      <a:schemeClr val="lt1">
                        <a:alpha val="50000"/>
                      </a:schemeClr>
                    </a:solidFill>
                  </a:tcPr>
                </a:tc>
              </a:tr>
            </a:tbl>
          </a:graphicData>
        </a:graphic>
      </p:graphicFrame>
      <p:sp>
        <p:nvSpPr>
          <p:cNvPr id="74" name="AutoShape 2"/>
          <p:cNvSpPr>
            <a:spLocks noChangeArrowheads="1"/>
          </p:cNvSpPr>
          <p:nvPr/>
        </p:nvSpPr>
        <p:spPr bwMode="auto">
          <a:xfrm>
            <a:off x="2286000" y="4648200"/>
            <a:ext cx="2286000" cy="304800"/>
          </a:xfrm>
          <a:prstGeom prst="roundRect">
            <a:avLst>
              <a:gd name="adj" fmla="val 7935"/>
            </a:avLst>
          </a:prstGeom>
          <a:solidFill>
            <a:schemeClr val="tx2">
              <a:lumMod val="60000"/>
              <a:lumOff val="40000"/>
            </a:schemeClr>
          </a:solidFill>
          <a:ln>
            <a:solidFill>
              <a:schemeClr val="tx2">
                <a:lumMod val="60000"/>
                <a:lumOff val="40000"/>
              </a:schemeClr>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r>
              <a:rPr lang="en-US" sz="1600" b="1" dirty="0">
                <a:solidFill>
                  <a:srgbClr val="FFFFFF"/>
                </a:solidFill>
                <a:cs typeface="Calibri" pitchFamily="34" charset="0"/>
              </a:rPr>
              <a:t>Use cases</a:t>
            </a:r>
            <a:endParaRPr lang="en-US" sz="1600" b="1" dirty="0">
              <a:solidFill>
                <a:srgbClr val="000000"/>
              </a:solidFill>
              <a:cs typeface="Calibri" pitchFamily="34" charset="0"/>
            </a:endParaRPr>
          </a:p>
        </p:txBody>
      </p:sp>
    </p:spTree>
    <p:extLst>
      <p:ext uri="{BB962C8B-B14F-4D97-AF65-F5344CB8AC3E}">
        <p14:creationId xmlns="" xmlns:p14="http://schemas.microsoft.com/office/powerpoint/2010/main" val="41958281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a:t>
            </a:r>
            <a:r>
              <a:rPr lang="en-US" dirty="0"/>
              <a:t>import data from a relational database management system (RDBMS) such as MySQL or Oracle into the </a:t>
            </a:r>
            <a:r>
              <a:rPr lang="en-US" dirty="0" err="1"/>
              <a:t>Hadoop</a:t>
            </a:r>
            <a:r>
              <a:rPr lang="en-US" dirty="0"/>
              <a:t> Distributed File System (HDFS), transform the data in </a:t>
            </a:r>
            <a:r>
              <a:rPr lang="en-US" dirty="0" err="1"/>
              <a:t>Hadoop</a:t>
            </a:r>
            <a:r>
              <a:rPr lang="en-US" dirty="0"/>
              <a:t> </a:t>
            </a:r>
            <a:r>
              <a:rPr lang="en-US" dirty="0" err="1"/>
              <a:t>MapReduce</a:t>
            </a:r>
            <a:r>
              <a:rPr lang="en-US" dirty="0"/>
              <a:t>, and then export the data back into an RDBMS.</a:t>
            </a:r>
          </a:p>
          <a:p>
            <a:r>
              <a:rPr lang="en-US" dirty="0" smtClean="0"/>
              <a:t>Uses </a:t>
            </a:r>
            <a:r>
              <a:rPr lang="en-US" dirty="0" err="1" smtClean="0"/>
              <a:t>MapReduce</a:t>
            </a:r>
            <a:r>
              <a:rPr lang="en-US" dirty="0" smtClean="0"/>
              <a:t> </a:t>
            </a:r>
            <a:r>
              <a:rPr lang="en-US" dirty="0"/>
              <a:t>to import and export the data, which provides parallel </a:t>
            </a:r>
            <a:r>
              <a:rPr lang="en-US" dirty="0" smtClean="0"/>
              <a:t>operation </a:t>
            </a:r>
            <a:r>
              <a:rPr lang="en-US" dirty="0"/>
              <a:t>as well as fault tolerance</a:t>
            </a:r>
            <a:r>
              <a:rPr lang="en-US" dirty="0" smtClean="0"/>
              <a:t>.</a:t>
            </a:r>
          </a:p>
          <a:p>
            <a:pPr marL="0" indent="0">
              <a:buNone/>
            </a:pPr>
            <a:endParaRPr lang="en-US" dirty="0" smtClean="0"/>
          </a:p>
          <a:p>
            <a:r>
              <a:rPr lang="en-US" sz="2000" dirty="0">
                <a:solidFill>
                  <a:schemeClr val="accent3">
                    <a:lumMod val="50000"/>
                  </a:schemeClr>
                </a:solidFill>
              </a:rPr>
              <a:t>$ </a:t>
            </a:r>
            <a:r>
              <a:rPr lang="en-US" sz="2000" dirty="0" err="1">
                <a:solidFill>
                  <a:schemeClr val="accent3">
                    <a:lumMod val="50000"/>
                  </a:schemeClr>
                </a:solidFill>
              </a:rPr>
              <a:t>sqoop</a:t>
            </a:r>
            <a:r>
              <a:rPr lang="en-US" sz="2000" dirty="0">
                <a:solidFill>
                  <a:schemeClr val="accent3">
                    <a:lumMod val="50000"/>
                  </a:schemeClr>
                </a:solidFill>
              </a:rPr>
              <a:t> import --connect </a:t>
            </a:r>
            <a:r>
              <a:rPr lang="en-US" sz="2000" dirty="0" err="1" smtClean="0">
                <a:solidFill>
                  <a:schemeClr val="accent3">
                    <a:lumMod val="50000"/>
                  </a:schemeClr>
                </a:solidFill>
              </a:rPr>
              <a:t>jdbc:teradata</a:t>
            </a:r>
            <a:r>
              <a:rPr lang="en-US" sz="2000" dirty="0">
                <a:solidFill>
                  <a:schemeClr val="accent3">
                    <a:lumMod val="50000"/>
                  </a:schemeClr>
                </a:solidFill>
              </a:rPr>
              <a:t>://hostname/DATABASE=MY_BASE </a:t>
            </a:r>
            <a:r>
              <a:rPr lang="en-US" sz="2000" dirty="0" smtClean="0">
                <a:solidFill>
                  <a:schemeClr val="accent3">
                    <a:lumMod val="50000"/>
                  </a:schemeClr>
                </a:solidFill>
              </a:rPr>
              <a:t>--</a:t>
            </a:r>
            <a:r>
              <a:rPr lang="en-US" sz="2000" dirty="0">
                <a:solidFill>
                  <a:schemeClr val="accent3">
                    <a:lumMod val="50000"/>
                  </a:schemeClr>
                </a:solidFill>
              </a:rPr>
              <a:t>username </a:t>
            </a:r>
            <a:r>
              <a:rPr lang="en-US" sz="2000" dirty="0" err="1" smtClean="0">
                <a:solidFill>
                  <a:schemeClr val="accent3">
                    <a:lumMod val="50000"/>
                  </a:schemeClr>
                </a:solidFill>
              </a:rPr>
              <a:t>sqooptest</a:t>
            </a:r>
            <a:r>
              <a:rPr lang="en-US" sz="2000" dirty="0" smtClean="0">
                <a:solidFill>
                  <a:schemeClr val="accent3">
                    <a:lumMod val="50000"/>
                  </a:schemeClr>
                </a:solidFill>
              </a:rPr>
              <a:t> </a:t>
            </a:r>
            <a:r>
              <a:rPr lang="en-US" sz="2000" dirty="0">
                <a:solidFill>
                  <a:schemeClr val="accent3">
                    <a:lumMod val="50000"/>
                  </a:schemeClr>
                </a:solidFill>
              </a:rPr>
              <a:t>--password </a:t>
            </a:r>
            <a:r>
              <a:rPr lang="en-US" sz="2000" dirty="0" err="1" smtClean="0">
                <a:solidFill>
                  <a:schemeClr val="accent3">
                    <a:lumMod val="50000"/>
                  </a:schemeClr>
                </a:solidFill>
              </a:rPr>
              <a:t>xxxxx</a:t>
            </a:r>
            <a:r>
              <a:rPr lang="en-US" sz="2000" dirty="0">
                <a:solidFill>
                  <a:schemeClr val="accent3">
                    <a:lumMod val="50000"/>
                  </a:schemeClr>
                </a:solidFill>
              </a:rPr>
              <a:t> --table MY_DATA</a:t>
            </a:r>
          </a:p>
          <a:p>
            <a:endParaRPr lang="en-US" dirty="0" smtClean="0"/>
          </a:p>
        </p:txBody>
      </p:sp>
      <p:sp>
        <p:nvSpPr>
          <p:cNvPr id="3" name="Title 2"/>
          <p:cNvSpPr>
            <a:spLocks noGrp="1"/>
          </p:cNvSpPr>
          <p:nvPr>
            <p:ph type="title"/>
          </p:nvPr>
        </p:nvSpPr>
        <p:spPr/>
        <p:txBody>
          <a:bodyPr/>
          <a:lstStyle/>
          <a:p>
            <a:r>
              <a:rPr lang="en-US" dirty="0" err="1" smtClean="0"/>
              <a:t>Sqoop</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91</a:t>
            </a:fld>
            <a:endParaRPr lang="en-US" dirty="0"/>
          </a:p>
        </p:txBody>
      </p:sp>
    </p:spTree>
    <p:extLst>
      <p:ext uri="{BB962C8B-B14F-4D97-AF65-F5344CB8AC3E}">
        <p14:creationId xmlns="" xmlns:p14="http://schemas.microsoft.com/office/powerpoint/2010/main" val="30275247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t>
            </a:r>
            <a:r>
              <a:rPr lang="en-US" dirty="0" err="1"/>
              <a:t>Cloudera</a:t>
            </a:r>
            <a:r>
              <a:rPr lang="en-US" dirty="0"/>
              <a:t> Connector for Teradata is designed to use Teradata's </a:t>
            </a:r>
            <a:r>
              <a:rPr lang="en-US" dirty="0" err="1"/>
              <a:t>FastExport</a:t>
            </a:r>
            <a:r>
              <a:rPr lang="en-US" dirty="0"/>
              <a:t> and </a:t>
            </a:r>
            <a:r>
              <a:rPr lang="en-US" dirty="0" err="1"/>
              <a:t>FastLoad</a:t>
            </a:r>
            <a:r>
              <a:rPr lang="en-US" dirty="0"/>
              <a:t> JDBC capabilities to import and export data to HDFS. </a:t>
            </a:r>
          </a:p>
          <a:p>
            <a:r>
              <a:rPr lang="en-US" dirty="0" err="1"/>
              <a:t>Cloudera</a:t>
            </a:r>
            <a:r>
              <a:rPr lang="en-US" dirty="0"/>
              <a:t> Connector for Teradata is a standard </a:t>
            </a:r>
            <a:r>
              <a:rPr lang="en-US" dirty="0" err="1"/>
              <a:t>Sqoop</a:t>
            </a:r>
            <a:r>
              <a:rPr lang="en-US" dirty="0"/>
              <a:t> extension that allows </a:t>
            </a:r>
            <a:r>
              <a:rPr lang="en-US" dirty="0" err="1"/>
              <a:t>Sqoop</a:t>
            </a:r>
            <a:r>
              <a:rPr lang="en-US" dirty="0"/>
              <a:t> to interoperate with Teradata Data Appliance via Teradata JDBC Version 13.10.00.10 drivers. </a:t>
            </a:r>
          </a:p>
          <a:p>
            <a:r>
              <a:rPr lang="en-US" dirty="0"/>
              <a:t>The connector provides an all-or-nothing atomicity for complete import and export operations. This feature helps avoid inconsistencies that can arise from task failures or retries.</a:t>
            </a:r>
          </a:p>
          <a:p>
            <a:endParaRPr lang="en-US" dirty="0" smtClean="0"/>
          </a:p>
        </p:txBody>
      </p:sp>
      <p:sp>
        <p:nvSpPr>
          <p:cNvPr id="3" name="Title 2"/>
          <p:cNvSpPr>
            <a:spLocks noGrp="1"/>
          </p:cNvSpPr>
          <p:nvPr>
            <p:ph type="title"/>
          </p:nvPr>
        </p:nvSpPr>
        <p:spPr/>
        <p:txBody>
          <a:bodyPr/>
          <a:lstStyle/>
          <a:p>
            <a:r>
              <a:rPr lang="en-US" dirty="0" err="1" smtClean="0"/>
              <a:t>Terdata</a:t>
            </a:r>
            <a:r>
              <a:rPr lang="en-US" dirty="0" smtClean="0"/>
              <a:t> </a:t>
            </a:r>
            <a:r>
              <a:rPr lang="en-US" dirty="0" err="1" smtClean="0"/>
              <a:t>Sqoop</a:t>
            </a:r>
            <a:r>
              <a:rPr lang="en-US" dirty="0" smtClean="0"/>
              <a:t> Connector</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92</a:t>
            </a:fld>
            <a:endParaRPr lang="en-US" dirty="0"/>
          </a:p>
        </p:txBody>
      </p:sp>
    </p:spTree>
    <p:extLst>
      <p:ext uri="{BB962C8B-B14F-4D97-AF65-F5344CB8AC3E}">
        <p14:creationId xmlns="" xmlns:p14="http://schemas.microsoft.com/office/powerpoint/2010/main" val="14177533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 import into </a:t>
            </a:r>
            <a:r>
              <a:rPr lang="en-US" dirty="0" err="1"/>
              <a:t>HBase</a:t>
            </a:r>
            <a:r>
              <a:rPr lang="en-US" dirty="0"/>
              <a:t>.</a:t>
            </a:r>
          </a:p>
          <a:p>
            <a:r>
              <a:rPr lang="en-US" dirty="0"/>
              <a:t>Does not support AVRO format.</a:t>
            </a:r>
          </a:p>
          <a:p>
            <a:r>
              <a:rPr lang="en-US" dirty="0"/>
              <a:t>Does not support free-form queries.</a:t>
            </a:r>
          </a:p>
          <a:p>
            <a:r>
              <a:rPr lang="en-US" dirty="0"/>
              <a:t>Does not support import-all-tables.</a:t>
            </a:r>
          </a:p>
          <a:p>
            <a:r>
              <a:rPr lang="en-US" dirty="0"/>
              <a:t>Does not support imports from views.</a:t>
            </a:r>
          </a:p>
          <a:p>
            <a:r>
              <a:rPr lang="en-US" dirty="0"/>
              <a:t>Does not support data types INTERVAL, PERIOD, and DATE/TIME/TIMESTAMP WITH TIME ZONE</a:t>
            </a:r>
          </a:p>
          <a:p>
            <a:endParaRPr lang="en-US" dirty="0" smtClean="0"/>
          </a:p>
        </p:txBody>
      </p:sp>
      <p:sp>
        <p:nvSpPr>
          <p:cNvPr id="3" name="Title 2"/>
          <p:cNvSpPr>
            <a:spLocks noGrp="1"/>
          </p:cNvSpPr>
          <p:nvPr>
            <p:ph type="title"/>
          </p:nvPr>
        </p:nvSpPr>
        <p:spPr/>
        <p:txBody>
          <a:bodyPr/>
          <a:lstStyle/>
          <a:p>
            <a:r>
              <a:rPr lang="en-US" dirty="0" err="1" smtClean="0"/>
              <a:t>Terdata</a:t>
            </a:r>
            <a:r>
              <a:rPr lang="en-US" dirty="0" smtClean="0"/>
              <a:t> Connector - Limitations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93</a:t>
            </a:fld>
            <a:endParaRPr lang="en-US" dirty="0"/>
          </a:p>
        </p:txBody>
      </p:sp>
    </p:spTree>
    <p:extLst>
      <p:ext uri="{BB962C8B-B14F-4D97-AF65-F5344CB8AC3E}">
        <p14:creationId xmlns="" xmlns:p14="http://schemas.microsoft.com/office/powerpoint/2010/main" val="47315553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200" b="1" dirty="0">
                <a:solidFill>
                  <a:srgbClr val="682252"/>
                </a:solidFill>
                <a:latin typeface="Myriad Pro" pitchFamily="34" charset="0"/>
                <a:cs typeface="Arial" pitchFamily="34" charset="0"/>
              </a:rPr>
              <a:t>Hadoop</a:t>
            </a: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400" dirty="0" smtClean="0">
                <a:solidFill>
                  <a:prstClr val="white"/>
                </a:solidFill>
                <a:latin typeface="Cambria" pitchFamily="18" charset="0"/>
              </a:rPr>
              <a:t>Session VII – Map Reduce Deep Dive</a:t>
            </a:r>
            <a:endParaRPr lang="en-US" sz="2400" dirty="0">
              <a:solidFill>
                <a:prstClr val="white"/>
              </a:solidFill>
              <a:latin typeface="Cambria" pitchFamily="18" charset="0"/>
            </a:endParaRPr>
          </a:p>
        </p:txBody>
      </p:sp>
    </p:spTree>
    <p:extLst>
      <p:ext uri="{BB962C8B-B14F-4D97-AF65-F5344CB8AC3E}">
        <p14:creationId xmlns="" xmlns:p14="http://schemas.microsoft.com/office/powerpoint/2010/main" val="30991503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82750"/>
            <a:ext cx="8686800" cy="4946650"/>
          </a:xfrm>
        </p:spPr>
        <p:txBody>
          <a:bodyPr/>
          <a:lstStyle/>
          <a:p>
            <a:pPr lvl="1">
              <a:defRPr/>
            </a:pPr>
            <a:r>
              <a:rPr lang="en-US" sz="1800" dirty="0" smtClean="0"/>
              <a:t>This </a:t>
            </a:r>
            <a:r>
              <a:rPr lang="en-US" sz="1800" dirty="0"/>
              <a:t>chapter </a:t>
            </a:r>
            <a:r>
              <a:rPr lang="en-US" sz="1800" dirty="0" smtClean="0"/>
              <a:t>will give you </a:t>
            </a:r>
            <a:r>
              <a:rPr lang="en-US" sz="1800" dirty="0"/>
              <a:t>to the  </a:t>
            </a:r>
            <a:r>
              <a:rPr lang="en-US" sz="1800" dirty="0" smtClean="0"/>
              <a:t>deep dive usage of parallel processing using Mapreduce paradigm.</a:t>
            </a:r>
            <a:endParaRPr lang="en-US" sz="1800" dirty="0"/>
          </a:p>
          <a:p>
            <a:pPr>
              <a:buNone/>
              <a:defRPr/>
            </a:pPr>
            <a:endParaRPr lang="en-US" sz="1800" dirty="0"/>
          </a:p>
        </p:txBody>
      </p:sp>
      <p:sp>
        <p:nvSpPr>
          <p:cNvPr id="3" name="Title 2"/>
          <p:cNvSpPr>
            <a:spLocks noGrp="1"/>
          </p:cNvSpPr>
          <p:nvPr>
            <p:ph type="title"/>
          </p:nvPr>
        </p:nvSpPr>
        <p:spPr/>
        <p:txBody>
          <a:bodyPr/>
          <a:lstStyle/>
          <a:p>
            <a:r>
              <a:rPr lang="en-US" dirty="0" smtClean="0"/>
              <a:t>Map Reduce Deep Dive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95</a:t>
            </a:fld>
            <a:endParaRPr lang="en-US" dirty="0"/>
          </a:p>
        </p:txBody>
      </p:sp>
    </p:spTree>
    <p:extLst>
      <p:ext uri="{BB962C8B-B14F-4D97-AF65-F5344CB8AC3E}">
        <p14:creationId xmlns="" xmlns:p14="http://schemas.microsoft.com/office/powerpoint/2010/main" val="22303599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t>After completing this chapter you will be able to :</a:t>
            </a:r>
          </a:p>
          <a:p>
            <a:pPr lvl="1"/>
            <a:r>
              <a:rPr lang="en-US" sz="1800" dirty="0" smtClean="0"/>
              <a:t>Explain Job submission and execution</a:t>
            </a:r>
          </a:p>
          <a:p>
            <a:pPr lvl="1"/>
            <a:r>
              <a:rPr lang="en-US" sz="1800" dirty="0" smtClean="0"/>
              <a:t>Explain Task execution</a:t>
            </a:r>
            <a:endParaRPr lang="en-US" sz="1800" dirty="0"/>
          </a:p>
          <a:p>
            <a:pPr lvl="1"/>
            <a:r>
              <a:rPr lang="en-US" sz="1800" dirty="0"/>
              <a:t>Explain </a:t>
            </a:r>
            <a:r>
              <a:rPr lang="en-US" sz="1800" dirty="0" smtClean="0"/>
              <a:t>Failure of Task and Job</a:t>
            </a:r>
            <a:endParaRPr lang="en-US" sz="1800" dirty="0"/>
          </a:p>
        </p:txBody>
      </p:sp>
      <p:sp>
        <p:nvSpPr>
          <p:cNvPr id="3" name="Title 2"/>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96</a:t>
            </a:fld>
            <a:endParaRPr lang="en-US" dirty="0"/>
          </a:p>
        </p:txBody>
      </p:sp>
    </p:spTree>
    <p:extLst>
      <p:ext uri="{BB962C8B-B14F-4D97-AF65-F5344CB8AC3E}">
        <p14:creationId xmlns="" xmlns:p14="http://schemas.microsoft.com/office/powerpoint/2010/main" val="11212176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MapReduce</a:t>
            </a:r>
            <a:r>
              <a:rPr lang="en-US" dirty="0"/>
              <a:t> </a:t>
            </a:r>
            <a:r>
              <a:rPr lang="en-US" dirty="0" smtClean="0"/>
              <a:t>Anatomy</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97</a:t>
            </a:fld>
            <a:endParaRPr lang="en-US" dirty="0"/>
          </a:p>
        </p:txBody>
      </p:sp>
      <p:pic>
        <p:nvPicPr>
          <p:cNvPr id="5" name="Picture 3"/>
          <p:cNvPicPr>
            <a:picLocks noChangeAspect="1" noChangeArrowheads="1"/>
          </p:cNvPicPr>
          <p:nvPr/>
        </p:nvPicPr>
        <p:blipFill>
          <a:blip r:embed="rId2" cstate="print"/>
          <a:srcRect/>
          <a:stretch>
            <a:fillRect/>
          </a:stretch>
        </p:blipFill>
        <p:spPr bwMode="auto">
          <a:xfrm>
            <a:off x="457200" y="1524000"/>
            <a:ext cx="7793679" cy="5175913"/>
          </a:xfrm>
          <a:prstGeom prst="rect">
            <a:avLst/>
          </a:prstGeom>
          <a:noFill/>
          <a:ln w="9525">
            <a:noFill/>
            <a:miter lim="800000"/>
            <a:headEnd/>
            <a:tailEnd/>
          </a:ln>
          <a:effectLst/>
        </p:spPr>
      </p:pic>
    </p:spTree>
    <p:extLst>
      <p:ext uri="{BB962C8B-B14F-4D97-AF65-F5344CB8AC3E}">
        <p14:creationId xmlns="" xmlns:p14="http://schemas.microsoft.com/office/powerpoint/2010/main" val="42156755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err="1"/>
              <a:t>JobClient’s</a:t>
            </a:r>
            <a:r>
              <a:rPr lang="en-US" sz="1800" dirty="0"/>
              <a:t> </a:t>
            </a:r>
            <a:r>
              <a:rPr lang="en-US" sz="1800" dirty="0" err="1"/>
              <a:t>submitJob</a:t>
            </a:r>
            <a:r>
              <a:rPr lang="en-US" sz="1800" dirty="0"/>
              <a:t>() asks the </a:t>
            </a:r>
            <a:r>
              <a:rPr lang="en-US" sz="1800" dirty="0" err="1"/>
              <a:t>jobtracker</a:t>
            </a:r>
            <a:r>
              <a:rPr lang="en-US" sz="1800" dirty="0"/>
              <a:t> for a new job ID (by calling </a:t>
            </a:r>
            <a:r>
              <a:rPr lang="en-US" sz="1800" dirty="0" err="1"/>
              <a:t>getNewJobId</a:t>
            </a:r>
            <a:r>
              <a:rPr lang="en-US" sz="1800" dirty="0"/>
              <a:t>() on </a:t>
            </a:r>
            <a:r>
              <a:rPr lang="en-US" sz="1800" dirty="0" err="1"/>
              <a:t>JobTracker</a:t>
            </a:r>
            <a:r>
              <a:rPr lang="en-US" sz="1800" dirty="0" smtClean="0"/>
              <a:t>)</a:t>
            </a:r>
          </a:p>
          <a:p>
            <a:endParaRPr lang="en-US" sz="1800" dirty="0"/>
          </a:p>
          <a:p>
            <a:r>
              <a:rPr lang="en-US" sz="1800" dirty="0"/>
              <a:t>Checks the output specification of the job. For example, if the output directory has not been specified or it already exists, the job is not submitted and an error is </a:t>
            </a:r>
            <a:r>
              <a:rPr lang="en-US" sz="1800" dirty="0" smtClean="0"/>
              <a:t>thrown</a:t>
            </a:r>
            <a:endParaRPr lang="en-US" sz="1800" dirty="0"/>
          </a:p>
          <a:p>
            <a:endParaRPr lang="en-US" sz="1800" dirty="0"/>
          </a:p>
          <a:p>
            <a:r>
              <a:rPr lang="en-US" sz="1800" dirty="0"/>
              <a:t>Computes the input splits for the job. If the splits cannot be computed, because the input paths don’t exist, for example, then the job is not submitted and an error is </a:t>
            </a:r>
            <a:r>
              <a:rPr lang="en-US" sz="1800" dirty="0" smtClean="0"/>
              <a:t>thrown</a:t>
            </a:r>
          </a:p>
          <a:p>
            <a:endParaRPr lang="en-US" sz="1800" dirty="0"/>
          </a:p>
          <a:p>
            <a:r>
              <a:rPr lang="en-US" sz="1800" dirty="0"/>
              <a:t>Copies the resources needed to run the job, including the job JAR file, the configuration file and the computed input splits, to the </a:t>
            </a:r>
            <a:r>
              <a:rPr lang="en-US" sz="1800" dirty="0" err="1"/>
              <a:t>jobtracker’s</a:t>
            </a:r>
            <a:r>
              <a:rPr lang="en-US" sz="1800" dirty="0"/>
              <a:t> </a:t>
            </a:r>
            <a:r>
              <a:rPr lang="en-US" sz="1800" dirty="0" err="1"/>
              <a:t>filesystem</a:t>
            </a:r>
            <a:r>
              <a:rPr lang="en-US" sz="1800" dirty="0"/>
              <a:t> in a directory named after the job ID. The job JAR is copied with a high replication factor (controlled by the </a:t>
            </a:r>
            <a:r>
              <a:rPr lang="en-US" sz="1800" dirty="0" err="1"/>
              <a:t>mapred.submit.replication</a:t>
            </a:r>
            <a:r>
              <a:rPr lang="en-US" sz="1800" dirty="0"/>
              <a:t> property, which defaults to 10) so that there are lots of copies across the cluster for the </a:t>
            </a:r>
            <a:r>
              <a:rPr lang="en-US" sz="1800" dirty="0" err="1"/>
              <a:t>tasktrackers</a:t>
            </a:r>
            <a:r>
              <a:rPr lang="en-US" sz="1800" dirty="0"/>
              <a:t> to access when they run tasks for the job.</a:t>
            </a:r>
          </a:p>
        </p:txBody>
      </p:sp>
      <p:sp>
        <p:nvSpPr>
          <p:cNvPr id="3" name="Title 2"/>
          <p:cNvSpPr>
            <a:spLocks noGrp="1"/>
          </p:cNvSpPr>
          <p:nvPr>
            <p:ph type="title"/>
          </p:nvPr>
        </p:nvSpPr>
        <p:spPr/>
        <p:txBody>
          <a:bodyPr/>
          <a:lstStyle/>
          <a:p>
            <a:r>
              <a:rPr lang="en-US" dirty="0"/>
              <a:t>Job submission process</a:t>
            </a:r>
          </a:p>
        </p:txBody>
      </p:sp>
      <p:sp>
        <p:nvSpPr>
          <p:cNvPr id="4" name="Slide Number Placeholder 3"/>
          <p:cNvSpPr>
            <a:spLocks noGrp="1"/>
          </p:cNvSpPr>
          <p:nvPr>
            <p:ph type="sldNum" sz="quarter" idx="10"/>
          </p:nvPr>
        </p:nvSpPr>
        <p:spPr/>
        <p:txBody>
          <a:bodyPr/>
          <a:lstStyle/>
          <a:p>
            <a:fld id="{47ED8886-DB3B-44F4-9A80-E6A224679F20}" type="slidenum">
              <a:rPr lang="en-US" smtClean="0"/>
              <a:pPr/>
              <a:t>98</a:t>
            </a:fld>
            <a:endParaRPr lang="en-US" dirty="0"/>
          </a:p>
        </p:txBody>
      </p:sp>
    </p:spTree>
    <p:extLst>
      <p:ext uri="{BB962C8B-B14F-4D97-AF65-F5344CB8AC3E}">
        <p14:creationId xmlns="" xmlns:p14="http://schemas.microsoft.com/office/powerpoint/2010/main" val="4040532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When the </a:t>
            </a:r>
            <a:r>
              <a:rPr lang="en-US" sz="1800" dirty="0" err="1"/>
              <a:t>JobTracker</a:t>
            </a:r>
            <a:r>
              <a:rPr lang="en-US" sz="1800" dirty="0"/>
              <a:t> receives a call to its </a:t>
            </a:r>
            <a:r>
              <a:rPr lang="en-US" sz="1800" dirty="0" err="1"/>
              <a:t>submitJob</a:t>
            </a:r>
            <a:r>
              <a:rPr lang="en-US" sz="1800" dirty="0"/>
              <a:t>() method, it puts it into an internal queue from where the job scheduler will pick it up and initialize it.</a:t>
            </a:r>
          </a:p>
          <a:p>
            <a:endParaRPr lang="en-US" sz="1800" dirty="0"/>
          </a:p>
          <a:p>
            <a:r>
              <a:rPr lang="en-US" sz="1800" dirty="0"/>
              <a:t>Initialization involves creating an object to represent the job being run.</a:t>
            </a:r>
          </a:p>
          <a:p>
            <a:endParaRPr lang="en-US" sz="1800" dirty="0" smtClean="0"/>
          </a:p>
          <a:p>
            <a:r>
              <a:rPr lang="en-US" sz="1800" dirty="0" smtClean="0"/>
              <a:t>To </a:t>
            </a:r>
            <a:r>
              <a:rPr lang="en-US" sz="1800" dirty="0"/>
              <a:t>create the list of tasks to run, the job scheduler first retrieves the input splits computed by the </a:t>
            </a:r>
            <a:r>
              <a:rPr lang="en-US" sz="1800" dirty="0" err="1"/>
              <a:t>JobClient</a:t>
            </a:r>
            <a:r>
              <a:rPr lang="en-US" sz="1800" dirty="0"/>
              <a:t> from the shared </a:t>
            </a:r>
            <a:r>
              <a:rPr lang="en-US" sz="1800" dirty="0" err="1"/>
              <a:t>filesystem</a:t>
            </a:r>
            <a:r>
              <a:rPr lang="en-US" sz="1800" dirty="0"/>
              <a:t> . It then creates one map task for each split.</a:t>
            </a:r>
          </a:p>
          <a:p>
            <a:endParaRPr lang="en-US" dirty="0"/>
          </a:p>
        </p:txBody>
      </p:sp>
      <p:sp>
        <p:nvSpPr>
          <p:cNvPr id="3" name="Title 2"/>
          <p:cNvSpPr>
            <a:spLocks noGrp="1"/>
          </p:cNvSpPr>
          <p:nvPr>
            <p:ph type="title"/>
          </p:nvPr>
        </p:nvSpPr>
        <p:spPr/>
        <p:txBody>
          <a:bodyPr/>
          <a:lstStyle/>
          <a:p>
            <a:r>
              <a:rPr lang="en-US" dirty="0" smtClean="0"/>
              <a:t>Job Initialization</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99</a:t>
            </a:fld>
            <a:endParaRPr lang="en-US" dirty="0"/>
          </a:p>
        </p:txBody>
      </p:sp>
    </p:spTree>
    <p:extLst>
      <p:ext uri="{BB962C8B-B14F-4D97-AF65-F5344CB8AC3E}">
        <p14:creationId xmlns="" xmlns:p14="http://schemas.microsoft.com/office/powerpoint/2010/main" val="346974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_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5C510975C0B94CBB09134D908A263C" ma:contentTypeVersion="0" ma:contentTypeDescription="Create a new document." ma:contentTypeScope="" ma:versionID="487a4817f301550dc5542da91dee4ee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AEEA49-3EED-4488-A043-7D1DC7843D7D}"/>
</file>

<file path=customXml/itemProps2.xml><?xml version="1.0" encoding="utf-8"?>
<ds:datastoreItem xmlns:ds="http://schemas.openxmlformats.org/officeDocument/2006/customXml" ds:itemID="{F78FCE96-C8A4-4E92-8467-18B7198B1C7C}"/>
</file>

<file path=customXml/itemProps3.xml><?xml version="1.0" encoding="utf-8"?>
<ds:datastoreItem xmlns:ds="http://schemas.openxmlformats.org/officeDocument/2006/customXml" ds:itemID="{40357524-BAE7-4473-9363-95009BF2FF37}"/>
</file>

<file path=docProps/app.xml><?xml version="1.0" encoding="utf-8"?>
<Properties xmlns="http://schemas.openxmlformats.org/officeDocument/2006/extended-properties" xmlns:vt="http://schemas.openxmlformats.org/officeDocument/2006/docPropsVTypes">
  <Template/>
  <TotalTime>4146</TotalTime>
  <Words>7095</Words>
  <Application>Microsoft Office PowerPoint</Application>
  <PresentationFormat>On-screen Show (4:3)</PresentationFormat>
  <Paragraphs>1014</Paragraphs>
  <Slides>142</Slides>
  <Notes>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142</vt:i4>
      </vt:variant>
    </vt:vector>
  </HeadingPairs>
  <TitlesOfParts>
    <vt:vector size="145" baseType="lpstr">
      <vt:lpstr>Theme_3</vt:lpstr>
      <vt:lpstr>PBrush</vt:lpstr>
      <vt:lpstr>Bitmap Image</vt:lpstr>
      <vt:lpstr>Slide 1</vt:lpstr>
      <vt:lpstr>Slide 2</vt:lpstr>
      <vt:lpstr>Slide 3</vt:lpstr>
      <vt:lpstr>Overview - Hadoop</vt:lpstr>
      <vt:lpstr>Objectives</vt:lpstr>
      <vt:lpstr>Data</vt:lpstr>
      <vt:lpstr>Data Sources</vt:lpstr>
      <vt:lpstr>Analysis</vt:lpstr>
      <vt:lpstr>Distributed Computing</vt:lpstr>
      <vt:lpstr>Distributed Computing - Architecture</vt:lpstr>
      <vt:lpstr>What is Hadoop </vt:lpstr>
      <vt:lpstr>Hadoop – Project </vt:lpstr>
      <vt:lpstr>History</vt:lpstr>
      <vt:lpstr>Hadoop Vs. Parallel DB Systems</vt:lpstr>
      <vt:lpstr>Hadoop Ecosystem, and Analytics</vt:lpstr>
      <vt:lpstr>Why Hadoop ?</vt:lpstr>
      <vt:lpstr>Why Hadoop ?</vt:lpstr>
      <vt:lpstr>Characteristics</vt:lpstr>
      <vt:lpstr>Usage Pattern</vt:lpstr>
      <vt:lpstr>Usage Pattern</vt:lpstr>
      <vt:lpstr>Who uses Hadoop?</vt:lpstr>
      <vt:lpstr>What is Hadoop used for?</vt:lpstr>
      <vt:lpstr>Hadoop Components</vt:lpstr>
      <vt:lpstr>Test Your Understanding</vt:lpstr>
      <vt:lpstr>Summary</vt:lpstr>
      <vt:lpstr>Slide 26</vt:lpstr>
      <vt:lpstr>Overview - HDFS</vt:lpstr>
      <vt:lpstr>Objectives</vt:lpstr>
      <vt:lpstr>HDFS Components</vt:lpstr>
      <vt:lpstr>HDFS Architecture</vt:lpstr>
      <vt:lpstr>Blocks</vt:lpstr>
      <vt:lpstr>Namenode</vt:lpstr>
      <vt:lpstr>Namenode Metadata</vt:lpstr>
      <vt:lpstr>Namenode Metadata contd…</vt:lpstr>
      <vt:lpstr>NameNode Failure</vt:lpstr>
      <vt:lpstr>Secondary Namenode</vt:lpstr>
      <vt:lpstr>Datanode</vt:lpstr>
      <vt:lpstr>Replication Factor</vt:lpstr>
      <vt:lpstr>Replica Placement</vt:lpstr>
      <vt:lpstr>Test Your Understanding</vt:lpstr>
      <vt:lpstr>Summary</vt:lpstr>
      <vt:lpstr>Slide 42</vt:lpstr>
      <vt:lpstr>HDFS Deep Dive</vt:lpstr>
      <vt:lpstr>Objectives</vt:lpstr>
      <vt:lpstr>Client reading from HDFS</vt:lpstr>
      <vt:lpstr>Data node reading from HDFS</vt:lpstr>
      <vt:lpstr>Client writing to Data node</vt:lpstr>
      <vt:lpstr>Anatomy of file write</vt:lpstr>
      <vt:lpstr>Multi Node Replication</vt:lpstr>
      <vt:lpstr>Hadoop Cluster </vt:lpstr>
      <vt:lpstr>Hadoop Setup - Modes</vt:lpstr>
      <vt:lpstr>Configuration Scripts</vt:lpstr>
      <vt:lpstr>Cluster Administration Scripts</vt:lpstr>
      <vt:lpstr>Cluster Administration Scripts</vt:lpstr>
      <vt:lpstr>Hadoop Environment variables</vt:lpstr>
      <vt:lpstr>Hadoop Environment variables</vt:lpstr>
      <vt:lpstr>Default ports used</vt:lpstr>
      <vt:lpstr>Hadoop Core configuration</vt:lpstr>
      <vt:lpstr>Slaves and masters</vt:lpstr>
      <vt:lpstr>Per-process runtime environment</vt:lpstr>
      <vt:lpstr>Reporting</vt:lpstr>
      <vt:lpstr>Hadoop Core Server Configuration</vt:lpstr>
      <vt:lpstr>Critical Properties</vt:lpstr>
      <vt:lpstr>Common errors in setup</vt:lpstr>
      <vt:lpstr>Namenode Recovery</vt:lpstr>
      <vt:lpstr>DataNode Recovery and Addition</vt:lpstr>
      <vt:lpstr>Web Interface </vt:lpstr>
      <vt:lpstr>Web Interface</vt:lpstr>
      <vt:lpstr>Hadoop is not a good fit for…</vt:lpstr>
      <vt:lpstr>Test Your Understanding</vt:lpstr>
      <vt:lpstr>Summary</vt:lpstr>
      <vt:lpstr>Slide 72</vt:lpstr>
      <vt:lpstr>HDFS Hands On</vt:lpstr>
      <vt:lpstr>Slide 74</vt:lpstr>
      <vt:lpstr>Overview – Map Reduce</vt:lpstr>
      <vt:lpstr>Objectives</vt:lpstr>
      <vt:lpstr>What is Mapreduce</vt:lpstr>
      <vt:lpstr>Map Phase</vt:lpstr>
      <vt:lpstr>Reduce Phase</vt:lpstr>
      <vt:lpstr>MapReduce Programming Model</vt:lpstr>
      <vt:lpstr>MapReduce Architecture</vt:lpstr>
      <vt:lpstr>MapReduce Execution Flow</vt:lpstr>
      <vt:lpstr>MapReduce Components</vt:lpstr>
      <vt:lpstr>HDFS and MapReduce Infrastructure</vt:lpstr>
      <vt:lpstr>Slide 85</vt:lpstr>
      <vt:lpstr>Overview – HBase, Pig</vt:lpstr>
      <vt:lpstr>HBase</vt:lpstr>
      <vt:lpstr>Hbase …</vt:lpstr>
      <vt:lpstr>Pig</vt:lpstr>
      <vt:lpstr>Pig …</vt:lpstr>
      <vt:lpstr>Sqoop</vt:lpstr>
      <vt:lpstr>Terdata Sqoop Connector</vt:lpstr>
      <vt:lpstr>Terdata Connector - Limitations</vt:lpstr>
      <vt:lpstr>Slide 94</vt:lpstr>
      <vt:lpstr>Map Reduce Deep Dive</vt:lpstr>
      <vt:lpstr>Objectives</vt:lpstr>
      <vt:lpstr>MapReduce Anatomy</vt:lpstr>
      <vt:lpstr>Job submission process</vt:lpstr>
      <vt:lpstr>Job Initialization</vt:lpstr>
      <vt:lpstr>Task Assignment</vt:lpstr>
      <vt:lpstr>Task Execution</vt:lpstr>
      <vt:lpstr>Progress and Status Updates</vt:lpstr>
      <vt:lpstr>Job Completion</vt:lpstr>
      <vt:lpstr>Job Scheduling</vt:lpstr>
      <vt:lpstr>The Fair Scheduler</vt:lpstr>
      <vt:lpstr>Mapreduce Internals</vt:lpstr>
      <vt:lpstr>The Map Side</vt:lpstr>
      <vt:lpstr>Shuffle and Sort</vt:lpstr>
      <vt:lpstr>How do reducers know which tasktrackers to fetch map output from?</vt:lpstr>
      <vt:lpstr>Task JVM Reuse</vt:lpstr>
      <vt:lpstr>Skipping Bad Records</vt:lpstr>
      <vt:lpstr>Task Failure</vt:lpstr>
      <vt:lpstr>Rescheduling task</vt:lpstr>
      <vt:lpstr>Tasktracker Failure</vt:lpstr>
      <vt:lpstr>Jobtracker Failure</vt:lpstr>
      <vt:lpstr>Workshop</vt:lpstr>
      <vt:lpstr>Test Your Understanding</vt:lpstr>
      <vt:lpstr>Summary</vt:lpstr>
      <vt:lpstr>Slide 119</vt:lpstr>
      <vt:lpstr>Overview</vt:lpstr>
      <vt:lpstr>Objectives</vt:lpstr>
      <vt:lpstr>Input Splits and Records</vt:lpstr>
      <vt:lpstr>Input Format</vt:lpstr>
      <vt:lpstr>Input format Hierarchy</vt:lpstr>
      <vt:lpstr>Small files and CombineFileInputFormat</vt:lpstr>
      <vt:lpstr>TextInputFormat</vt:lpstr>
      <vt:lpstr>KeyValueTextInputFormat</vt:lpstr>
      <vt:lpstr>NLineInputFormat</vt:lpstr>
      <vt:lpstr>SequenceFileInputFormat</vt:lpstr>
      <vt:lpstr>DBInputFormat</vt:lpstr>
      <vt:lpstr>Output Formats</vt:lpstr>
      <vt:lpstr>Sample Mapper </vt:lpstr>
      <vt:lpstr>Sample Reducer</vt:lpstr>
      <vt:lpstr>Sample Driver</vt:lpstr>
      <vt:lpstr>MapReduce – Other languages</vt:lpstr>
      <vt:lpstr>Source</vt:lpstr>
      <vt:lpstr>Test Your Understanding</vt:lpstr>
      <vt:lpstr>Summary</vt:lpstr>
      <vt:lpstr>Slide 139</vt:lpstr>
      <vt:lpstr>Map ReduceHands On</vt:lpstr>
      <vt:lpstr>Questions</vt:lpstr>
      <vt:lpstr>Slide 142</vt:lpstr>
    </vt:vector>
  </TitlesOfParts>
  <Company>CTS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Content_Development_Template_Practitioner</dc:title>
  <dc:creator>AssetDevelopmentTeam@cognizant.com</dc:creator>
  <cp:lastModifiedBy>221783</cp:lastModifiedBy>
  <cp:revision>598</cp:revision>
  <dcterms:created xsi:type="dcterms:W3CDTF">2011-06-15T11:24:59Z</dcterms:created>
  <dcterms:modified xsi:type="dcterms:W3CDTF">2012-08-31T11:46:15Z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0x010100735C510975C0B94CBB09134D908A263C</vt:lpwstr>
  </property>
</Properties>
</file>